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29" r:id="rId3"/>
    <p:sldId id="330" r:id="rId4"/>
    <p:sldId id="301" r:id="rId5"/>
    <p:sldId id="312" r:id="rId6"/>
    <p:sldId id="336" r:id="rId7"/>
    <p:sldId id="335" r:id="rId8"/>
    <p:sldId id="337" r:id="rId9"/>
    <p:sldId id="315" r:id="rId10"/>
    <p:sldId id="320" r:id="rId11"/>
    <p:sldId id="331" r:id="rId12"/>
    <p:sldId id="311" r:id="rId13"/>
    <p:sldId id="316" r:id="rId14"/>
    <p:sldId id="338" r:id="rId15"/>
    <p:sldId id="339" r:id="rId16"/>
    <p:sldId id="310" r:id="rId17"/>
    <p:sldId id="340" r:id="rId18"/>
    <p:sldId id="276" r:id="rId19"/>
    <p:sldId id="328" r:id="rId20"/>
    <p:sldId id="319" r:id="rId21"/>
    <p:sldId id="341" r:id="rId22"/>
    <p:sldId id="321" r:id="rId23"/>
    <p:sldId id="275" r:id="rId24"/>
    <p:sldId id="324" r:id="rId25"/>
    <p:sldId id="327" r:id="rId26"/>
    <p:sldId id="325" r:id="rId27"/>
    <p:sldId id="344" r:id="rId2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8A6C9"/>
    <a:srgbClr val="FFFFCC"/>
    <a:srgbClr val="FF9900"/>
    <a:srgbClr val="FFFFAF"/>
    <a:srgbClr val="FFFF00"/>
    <a:srgbClr val="7D696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10" autoAdjust="0"/>
    <p:restoredTop sz="94697" autoAdjust="0"/>
  </p:normalViewPr>
  <p:slideViewPr>
    <p:cSldViewPr>
      <p:cViewPr>
        <p:scale>
          <a:sx n="46" d="100"/>
          <a:sy n="46" d="100"/>
        </p:scale>
        <p:origin x="-1584" y="-624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E504FAA-FFDE-45E2-BAB9-9086F80F89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91926-CD2C-4653-A50D-29A5D0C1E5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CEC66-9287-44F2-8484-01DE4DA5EB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32575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2975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F3929-24CD-42B8-B1FF-FA1EB79457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2775" cy="11414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1788"/>
            <a:ext cx="4040188" cy="45243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9788" y="1601788"/>
            <a:ext cx="4040187" cy="21859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9788" y="3940175"/>
            <a:ext cx="4040187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CA766-E443-47C7-BE17-B57A4B8D35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2775" cy="11414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1788"/>
            <a:ext cx="4040188" cy="45243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9788" y="1601788"/>
            <a:ext cx="4040187" cy="21859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9788" y="3940175"/>
            <a:ext cx="4040187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2FBF7-5399-400F-8851-07A6FFA3E01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65FAF-B8C2-41ED-A5E3-3F3354C969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6D91F-9B1A-4997-BF3D-9A49BC3A22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1788"/>
            <a:ext cx="4040188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9788" y="1601788"/>
            <a:ext cx="4040187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8BE7C-A546-4DCA-BA2F-A8AFD3FF74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EDAB9-D33E-45BC-8BF4-47C287C431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3BDA8-E866-4E18-9035-D364752E3B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CCA95-5514-460B-87D4-DAD92D76F5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BFF48-1279-4FF8-A5F3-AA3C3A465D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P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F3525-B7F6-4763-BA02-D4B3A85DCD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32775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1788"/>
            <a:ext cx="82327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67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0F4E563-498F-470F-8CD5-E56A44A89F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30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02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74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4613" indent="-22701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Rectangle 24"/>
          <p:cNvSpPr>
            <a:spLocks noGrp="1" noChangeArrowheads="1"/>
          </p:cNvSpPr>
          <p:nvPr>
            <p:ph type="title"/>
          </p:nvPr>
        </p:nvSpPr>
        <p:spPr>
          <a:xfrm>
            <a:off x="0" y="55563"/>
            <a:ext cx="9144000" cy="709612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800" b="1" smtClean="0"/>
              <a:t>DESTINO DE LOS ESQUELETOS CARBONADOS</a:t>
            </a:r>
          </a:p>
        </p:txBody>
      </p:sp>
      <p:pic>
        <p:nvPicPr>
          <p:cNvPr id="2055" name="Picture 7" descr="fi20p12"/>
          <p:cNvPicPr>
            <a:picLocks noChangeAspect="1" noChangeArrowheads="1"/>
          </p:cNvPicPr>
          <p:nvPr/>
        </p:nvPicPr>
        <p:blipFill>
          <a:blip r:embed="rId2"/>
          <a:srcRect l="22208" t="37704" r="46667" b="27031"/>
          <a:stretch>
            <a:fillRect/>
          </a:stretch>
        </p:blipFill>
        <p:spPr bwMode="auto">
          <a:xfrm>
            <a:off x="2555875" y="2276475"/>
            <a:ext cx="49895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3" name="Text Box 35" descr="25%"/>
          <p:cNvSpPr txBox="1">
            <a:spLocks noChangeArrowheads="1"/>
          </p:cNvSpPr>
          <p:nvPr/>
        </p:nvSpPr>
        <p:spPr bwMode="auto">
          <a:xfrm>
            <a:off x="1619250" y="2708275"/>
            <a:ext cx="865188" cy="4572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Asp</a:t>
            </a:r>
          </a:p>
        </p:txBody>
      </p:sp>
      <p:sp>
        <p:nvSpPr>
          <p:cNvPr id="2084" name="Text Box 36" descr="25%"/>
          <p:cNvSpPr txBox="1">
            <a:spLocks noChangeArrowheads="1"/>
          </p:cNvSpPr>
          <p:nvPr/>
        </p:nvSpPr>
        <p:spPr bwMode="auto">
          <a:xfrm>
            <a:off x="144463" y="2746375"/>
            <a:ext cx="1042987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Aspg</a:t>
            </a:r>
          </a:p>
        </p:txBody>
      </p:sp>
      <p:sp>
        <p:nvSpPr>
          <p:cNvPr id="2085" name="Text Box 37" descr="25%"/>
          <p:cNvSpPr txBox="1">
            <a:spLocks noChangeArrowheads="1"/>
          </p:cNvSpPr>
          <p:nvPr/>
        </p:nvSpPr>
        <p:spPr bwMode="auto">
          <a:xfrm>
            <a:off x="6804025" y="6092825"/>
            <a:ext cx="1847850" cy="4572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Glutamato</a:t>
            </a:r>
          </a:p>
        </p:txBody>
      </p:sp>
      <p:sp>
        <p:nvSpPr>
          <p:cNvPr id="2086" name="Text Box 38" descr="25%"/>
          <p:cNvSpPr txBox="1">
            <a:spLocks noChangeArrowheads="1"/>
          </p:cNvSpPr>
          <p:nvPr/>
        </p:nvSpPr>
        <p:spPr bwMode="auto">
          <a:xfrm>
            <a:off x="7229475" y="5013325"/>
            <a:ext cx="1914525" cy="795338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2400" b="1"/>
              <a:t>Arg, Prol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2400" b="1"/>
              <a:t>Hist, Glutm</a:t>
            </a:r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7812088" y="5805488"/>
            <a:ext cx="185737" cy="433387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1331913" y="3068638"/>
            <a:ext cx="246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5130" name="Rectangle 43"/>
          <p:cNvSpPr>
            <a:spLocks noChangeArrowheads="1"/>
          </p:cNvSpPr>
          <p:nvPr/>
        </p:nvSpPr>
        <p:spPr bwMode="auto">
          <a:xfrm>
            <a:off x="3462338" y="4365625"/>
            <a:ext cx="461962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92" name="Text Box 44" descr="25%"/>
          <p:cNvSpPr txBox="1">
            <a:spLocks noChangeArrowheads="1"/>
          </p:cNvSpPr>
          <p:nvPr/>
        </p:nvSpPr>
        <p:spPr bwMode="auto">
          <a:xfrm>
            <a:off x="4500563" y="1773238"/>
            <a:ext cx="1871662" cy="4572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Acetil-CoA</a:t>
            </a:r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>
            <a:off x="5435600" y="2205038"/>
            <a:ext cx="185738" cy="433387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133" name="Rectangle 46"/>
          <p:cNvSpPr>
            <a:spLocks noChangeArrowheads="1"/>
          </p:cNvSpPr>
          <p:nvPr/>
        </p:nvSpPr>
        <p:spPr bwMode="auto">
          <a:xfrm>
            <a:off x="2555875" y="2708275"/>
            <a:ext cx="2303463" cy="6492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395288" y="1052513"/>
            <a:ext cx="1978025" cy="722312"/>
          </a:xfrm>
          <a:prstGeom prst="rect">
            <a:avLst/>
          </a:prstGeom>
          <a:solidFill>
            <a:srgbClr val="FDE9F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" sz="2400" b="1"/>
              <a:t>F-ala, Leu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" sz="2400" b="1"/>
              <a:t>Tript,Lis,Tir</a:t>
            </a:r>
          </a:p>
        </p:txBody>
      </p:sp>
      <p:sp>
        <p:nvSpPr>
          <p:cNvPr id="2097" name="Text Box 49" descr="25%"/>
          <p:cNvSpPr txBox="1">
            <a:spLocks noChangeArrowheads="1"/>
          </p:cNvSpPr>
          <p:nvPr/>
        </p:nvSpPr>
        <p:spPr bwMode="auto">
          <a:xfrm>
            <a:off x="2700338" y="1268413"/>
            <a:ext cx="1584325" cy="4572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A-A-CoA</a:t>
            </a:r>
          </a:p>
        </p:txBody>
      </p:sp>
      <p:sp>
        <p:nvSpPr>
          <p:cNvPr id="2098" name="Text Box 50" descr="25%"/>
          <p:cNvSpPr txBox="1">
            <a:spLocks noChangeArrowheads="1"/>
          </p:cNvSpPr>
          <p:nvPr/>
        </p:nvSpPr>
        <p:spPr bwMode="auto">
          <a:xfrm>
            <a:off x="4789488" y="908050"/>
            <a:ext cx="1511300" cy="4572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Piruvato</a:t>
            </a:r>
          </a:p>
        </p:txBody>
      </p:sp>
      <p:sp>
        <p:nvSpPr>
          <p:cNvPr id="2099" name="Text Box 51" descr="25%"/>
          <p:cNvSpPr txBox="1">
            <a:spLocks noChangeArrowheads="1"/>
          </p:cNvSpPr>
          <p:nvPr/>
        </p:nvSpPr>
        <p:spPr bwMode="auto">
          <a:xfrm>
            <a:off x="6910388" y="836613"/>
            <a:ext cx="2233612" cy="8636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" sz="2400" b="1"/>
              <a:t>Alan,Cist,Ser,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" sz="2400" b="1"/>
              <a:t>Treo,Glic,Trip</a:t>
            </a:r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7019925" y="1844675"/>
            <a:ext cx="1727200" cy="722313"/>
          </a:xfrm>
          <a:prstGeom prst="rect">
            <a:avLst/>
          </a:prstGeom>
          <a:solidFill>
            <a:srgbClr val="FDE9F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" sz="2400" b="1"/>
              <a:t>Leu, Isol,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s-ES" sz="2400" b="1"/>
              <a:t>Treo,Tript</a:t>
            </a:r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 rot="-629572" flipH="1" flipV="1">
            <a:off x="6443663" y="1196975"/>
            <a:ext cx="36830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06" name="Line 58"/>
          <p:cNvSpPr>
            <a:spLocks noChangeShapeType="1"/>
          </p:cNvSpPr>
          <p:nvPr/>
        </p:nvSpPr>
        <p:spPr bwMode="auto">
          <a:xfrm>
            <a:off x="2484438" y="1557338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07" name="Line 59"/>
          <p:cNvSpPr>
            <a:spLocks noChangeShapeType="1"/>
          </p:cNvSpPr>
          <p:nvPr/>
        </p:nvSpPr>
        <p:spPr bwMode="auto">
          <a:xfrm>
            <a:off x="4211638" y="1700213"/>
            <a:ext cx="288925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 flipH="1">
            <a:off x="5508625" y="13414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10" name="Rectangle 62"/>
          <p:cNvSpPr>
            <a:spLocks noChangeArrowheads="1"/>
          </p:cNvSpPr>
          <p:nvPr/>
        </p:nvSpPr>
        <p:spPr bwMode="auto">
          <a:xfrm>
            <a:off x="7331075" y="2852738"/>
            <a:ext cx="554038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 flipH="1" flipV="1">
            <a:off x="6372225" y="2133600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12" name="Text Box 64" descr="25%"/>
          <p:cNvSpPr txBox="1">
            <a:spLocks noChangeArrowheads="1"/>
          </p:cNvSpPr>
          <p:nvPr/>
        </p:nvSpPr>
        <p:spPr bwMode="auto">
          <a:xfrm>
            <a:off x="287338" y="3935413"/>
            <a:ext cx="1547812" cy="357187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2400" b="1"/>
              <a:t>F-ala,Tir</a:t>
            </a:r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>
            <a:off x="2957513" y="4292600"/>
            <a:ext cx="461962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 flipH="1" flipV="1">
            <a:off x="6011863" y="6308725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15" name="Text Box 67"/>
          <p:cNvSpPr txBox="1">
            <a:spLocks noChangeArrowheads="1"/>
          </p:cNvSpPr>
          <p:nvPr/>
        </p:nvSpPr>
        <p:spPr bwMode="auto">
          <a:xfrm>
            <a:off x="3636963" y="5229225"/>
            <a:ext cx="647700" cy="935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s-ES_tradnl" sz="2400" i="1"/>
          </a:p>
        </p:txBody>
      </p:sp>
      <p:sp>
        <p:nvSpPr>
          <p:cNvPr id="2089" name="Text Box 41" descr="25%"/>
          <p:cNvSpPr txBox="1">
            <a:spLocks noChangeArrowheads="1"/>
          </p:cNvSpPr>
          <p:nvPr/>
        </p:nvSpPr>
        <p:spPr bwMode="auto">
          <a:xfrm>
            <a:off x="250825" y="5084763"/>
            <a:ext cx="1943100" cy="357187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2400" b="1"/>
              <a:t>Met,Isol,Val</a:t>
            </a:r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 flipV="1">
            <a:off x="2195513" y="5300663"/>
            <a:ext cx="576262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075" name="Text Box 27" descr="25%"/>
          <p:cNvSpPr txBox="1">
            <a:spLocks noChangeArrowheads="1"/>
          </p:cNvSpPr>
          <p:nvPr/>
        </p:nvSpPr>
        <p:spPr bwMode="auto">
          <a:xfrm>
            <a:off x="2411413" y="3860800"/>
            <a:ext cx="2125662" cy="457200"/>
          </a:xfrm>
          <a:prstGeom prst="rect">
            <a:avLst/>
          </a:prstGeom>
          <a:pattFill prst="pct25">
            <a:fgClr>
              <a:srgbClr val="99CC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Fumarato</a:t>
            </a:r>
          </a:p>
        </p:txBody>
      </p:sp>
      <p:sp>
        <p:nvSpPr>
          <p:cNvPr id="2074" name="Text Box 26" descr="25%"/>
          <p:cNvSpPr txBox="1">
            <a:spLocks noChangeArrowheads="1"/>
          </p:cNvSpPr>
          <p:nvPr/>
        </p:nvSpPr>
        <p:spPr bwMode="auto">
          <a:xfrm>
            <a:off x="3492500" y="2924175"/>
            <a:ext cx="2116138" cy="457200"/>
          </a:xfrm>
          <a:prstGeom prst="rect">
            <a:avLst/>
          </a:prstGeom>
          <a:pattFill prst="pct25">
            <a:fgClr>
              <a:srgbClr val="99CC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Oxalacetato</a:t>
            </a:r>
          </a:p>
        </p:txBody>
      </p:sp>
      <p:sp>
        <p:nvSpPr>
          <p:cNvPr id="5153" name="Rectangle 68"/>
          <p:cNvSpPr>
            <a:spLocks noChangeArrowheads="1"/>
          </p:cNvSpPr>
          <p:nvPr/>
        </p:nvSpPr>
        <p:spPr bwMode="auto">
          <a:xfrm>
            <a:off x="2339975" y="3284538"/>
            <a:ext cx="792163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154" name="Rectangle 69"/>
          <p:cNvSpPr>
            <a:spLocks noChangeArrowheads="1"/>
          </p:cNvSpPr>
          <p:nvPr/>
        </p:nvSpPr>
        <p:spPr bwMode="auto">
          <a:xfrm>
            <a:off x="2484438" y="5445125"/>
            <a:ext cx="1008062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076" name="Text Box 28" descr="25%"/>
          <p:cNvSpPr txBox="1">
            <a:spLocks noChangeArrowheads="1"/>
          </p:cNvSpPr>
          <p:nvPr/>
        </p:nvSpPr>
        <p:spPr bwMode="auto">
          <a:xfrm>
            <a:off x="2943225" y="4987925"/>
            <a:ext cx="2133600" cy="457200"/>
          </a:xfrm>
          <a:prstGeom prst="rect">
            <a:avLst/>
          </a:prstGeom>
          <a:pattFill prst="pct25">
            <a:fgClr>
              <a:srgbClr val="99CC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Succinil-CoA</a:t>
            </a:r>
          </a:p>
        </p:txBody>
      </p:sp>
      <p:sp>
        <p:nvSpPr>
          <p:cNvPr id="5156" name="Rectangle 70"/>
          <p:cNvSpPr>
            <a:spLocks noChangeArrowheads="1"/>
          </p:cNvSpPr>
          <p:nvPr/>
        </p:nvSpPr>
        <p:spPr bwMode="auto">
          <a:xfrm>
            <a:off x="2411413" y="4365625"/>
            <a:ext cx="576262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5157" name="Rectangle 71"/>
          <p:cNvSpPr>
            <a:spLocks noChangeArrowheads="1"/>
          </p:cNvSpPr>
          <p:nvPr/>
        </p:nvSpPr>
        <p:spPr bwMode="auto">
          <a:xfrm>
            <a:off x="4572000" y="3716338"/>
            <a:ext cx="1728788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120" name="Line 72"/>
          <p:cNvSpPr>
            <a:spLocks noChangeShapeType="1"/>
          </p:cNvSpPr>
          <p:nvPr/>
        </p:nvSpPr>
        <p:spPr bwMode="auto">
          <a:xfrm>
            <a:off x="1908175" y="4221163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21" name="Line 73"/>
          <p:cNvSpPr>
            <a:spLocks noChangeShapeType="1"/>
          </p:cNvSpPr>
          <p:nvPr/>
        </p:nvSpPr>
        <p:spPr bwMode="auto">
          <a:xfrm>
            <a:off x="2411413" y="2924175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4356100" y="4005263"/>
            <a:ext cx="24225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CICLO KREBS</a:t>
            </a:r>
          </a:p>
        </p:txBody>
      </p:sp>
      <p:sp>
        <p:nvSpPr>
          <p:cNvPr id="2077" name="Text Box 29" descr="25%"/>
          <p:cNvSpPr txBox="1">
            <a:spLocks noChangeArrowheads="1"/>
          </p:cNvSpPr>
          <p:nvPr/>
        </p:nvSpPr>
        <p:spPr bwMode="auto">
          <a:xfrm>
            <a:off x="4427538" y="5661025"/>
            <a:ext cx="1584325" cy="822325"/>
          </a:xfrm>
          <a:prstGeom prst="rect">
            <a:avLst/>
          </a:prstGeom>
          <a:pattFill prst="pct25">
            <a:fgClr>
              <a:srgbClr val="99CC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Symbol" pitchFamily="18" charset="2"/>
              </a:rPr>
              <a:t>a</a:t>
            </a:r>
            <a:r>
              <a:rPr lang="es-ES" sz="2400" b="1"/>
              <a:t>-Ceto glutarato</a:t>
            </a:r>
          </a:p>
        </p:txBody>
      </p:sp>
      <p:sp>
        <p:nvSpPr>
          <p:cNvPr id="5162" name="Rectangle 74"/>
          <p:cNvSpPr>
            <a:spLocks noChangeArrowheads="1"/>
          </p:cNvSpPr>
          <p:nvPr/>
        </p:nvSpPr>
        <p:spPr bwMode="auto">
          <a:xfrm>
            <a:off x="2771775" y="2133600"/>
            <a:ext cx="360363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8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3" dur="5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6" dur="5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1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4" dur="5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0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2" grpId="0" animBg="1"/>
      <p:bldP spid="2083" grpId="0" animBg="1"/>
      <p:bldP spid="2084" grpId="0" animBg="1"/>
      <p:bldP spid="2085" grpId="0" animBg="1"/>
      <p:bldP spid="2086" grpId="0" animBg="1"/>
      <p:bldP spid="2088" grpId="0" animBg="1"/>
      <p:bldP spid="2090" grpId="0" animBg="1"/>
      <p:bldP spid="2092" grpId="0" animBg="1"/>
      <p:bldP spid="2093" grpId="0" animBg="1"/>
      <p:bldP spid="2096" grpId="0" animBg="1"/>
      <p:bldP spid="2097" grpId="0" animBg="1"/>
      <p:bldP spid="2098" grpId="0" animBg="1"/>
      <p:bldP spid="2099" grpId="0" animBg="1"/>
      <p:bldP spid="2100" grpId="0" animBg="1"/>
      <p:bldP spid="2105" grpId="0" animBg="1"/>
      <p:bldP spid="2106" grpId="0" animBg="1"/>
      <p:bldP spid="2107" grpId="0" animBg="1"/>
      <p:bldP spid="2108" grpId="0" animBg="1"/>
      <p:bldP spid="2110" grpId="0" animBg="1"/>
      <p:bldP spid="2111" grpId="0" animBg="1"/>
      <p:bldP spid="2112" grpId="0" animBg="1"/>
      <p:bldP spid="2113" grpId="0" animBg="1"/>
      <p:bldP spid="2114" grpId="0" animBg="1"/>
      <p:bldP spid="2115" grpId="0" animBg="1"/>
      <p:bldP spid="2089" grpId="0" animBg="1"/>
      <p:bldP spid="2109" grpId="0" animBg="1"/>
      <p:bldP spid="2075" grpId="0" animBg="1"/>
      <p:bldP spid="2074" grpId="0" animBg="1"/>
      <p:bldP spid="2076" grpId="0" animBg="1"/>
      <p:bldP spid="2120" grpId="0" animBg="1"/>
      <p:bldP spid="2121" grpId="0" animBg="1"/>
      <p:bldP spid="2079" grpId="0" animBg="1"/>
      <p:bldP spid="20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463" y="333375"/>
            <a:ext cx="8820150" cy="1141413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b="1" smtClean="0"/>
              <a:t>AMINOACIDO QUE RINDEN OXALACETATO</a:t>
            </a:r>
          </a:p>
        </p:txBody>
      </p:sp>
      <p:sp>
        <p:nvSpPr>
          <p:cNvPr id="12291" name="Text Box 4" descr="25%"/>
          <p:cNvSpPr txBox="1">
            <a:spLocks noChangeArrowheads="1"/>
          </p:cNvSpPr>
          <p:nvPr/>
        </p:nvSpPr>
        <p:spPr bwMode="auto">
          <a:xfrm>
            <a:off x="922338" y="4149725"/>
            <a:ext cx="2282825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ASPARTATO</a:t>
            </a:r>
          </a:p>
        </p:txBody>
      </p:sp>
      <p:sp>
        <p:nvSpPr>
          <p:cNvPr id="12292" name="Text Box 5" descr="25%"/>
          <p:cNvSpPr txBox="1">
            <a:spLocks noChangeArrowheads="1"/>
          </p:cNvSpPr>
          <p:nvPr/>
        </p:nvSpPr>
        <p:spPr bwMode="auto">
          <a:xfrm>
            <a:off x="684213" y="2205038"/>
            <a:ext cx="2808287" cy="4667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ASPARRAGINA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5508625" y="4221163"/>
            <a:ext cx="2632075" cy="466725"/>
          </a:xfrm>
          <a:prstGeom prst="rect">
            <a:avLst/>
          </a:prstGeom>
          <a:solidFill>
            <a:srgbClr val="EFF2A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OXALACETATO</a:t>
            </a:r>
          </a:p>
        </p:txBody>
      </p:sp>
      <p:sp>
        <p:nvSpPr>
          <p:cNvPr id="12294" name="AutoShape 7"/>
          <p:cNvSpPr>
            <a:spLocks noChangeArrowheads="1"/>
          </p:cNvSpPr>
          <p:nvPr/>
        </p:nvSpPr>
        <p:spPr bwMode="auto">
          <a:xfrm>
            <a:off x="2051050" y="2852738"/>
            <a:ext cx="217488" cy="1223962"/>
          </a:xfrm>
          <a:prstGeom prst="downArrow">
            <a:avLst>
              <a:gd name="adj1" fmla="val 50000"/>
              <a:gd name="adj2" fmla="val 140693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2295" name="AutoShape 8"/>
          <p:cNvSpPr>
            <a:spLocks noChangeArrowheads="1"/>
          </p:cNvSpPr>
          <p:nvPr/>
        </p:nvSpPr>
        <p:spPr bwMode="auto">
          <a:xfrm rot="-5400000">
            <a:off x="4356101" y="3573462"/>
            <a:ext cx="215900" cy="1800225"/>
          </a:xfrm>
          <a:prstGeom prst="downArrow">
            <a:avLst>
              <a:gd name="adj1" fmla="val 50000"/>
              <a:gd name="adj2" fmla="val 208456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2411413" y="3068638"/>
            <a:ext cx="236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Asparraginasa</a:t>
            </a:r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3708400" y="4005263"/>
            <a:ext cx="790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>
                <a:solidFill>
                  <a:schemeClr val="accent2"/>
                </a:solidFill>
              </a:rPr>
              <a:t>GOT</a:t>
            </a:r>
          </a:p>
        </p:txBody>
      </p:sp>
      <p:sp>
        <p:nvSpPr>
          <p:cNvPr id="12298" name="Text Box 11" descr="25%"/>
          <p:cNvSpPr txBox="1">
            <a:spLocks noChangeArrowheads="1"/>
          </p:cNvSpPr>
          <p:nvPr/>
        </p:nvSpPr>
        <p:spPr bwMode="auto">
          <a:xfrm>
            <a:off x="1116013" y="3500438"/>
            <a:ext cx="792162" cy="366712"/>
          </a:xfrm>
          <a:prstGeom prst="rect">
            <a:avLst/>
          </a:prstGeom>
          <a:pattFill prst="pct25">
            <a:fgClr>
              <a:srgbClr val="6699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NH</a:t>
            </a:r>
            <a:r>
              <a:rPr lang="es-ES" b="1" baseline="-25000"/>
              <a:t>4</a:t>
            </a:r>
            <a:r>
              <a:rPr lang="es-ES" b="1" baseline="30000"/>
              <a:t>+</a:t>
            </a:r>
            <a:endParaRPr lang="es-ES" b="1"/>
          </a:p>
        </p:txBody>
      </p:sp>
      <p:sp>
        <p:nvSpPr>
          <p:cNvPr id="12299" name="Text Box 12" descr="25%"/>
          <p:cNvSpPr txBox="1">
            <a:spLocks noChangeArrowheads="1"/>
          </p:cNvSpPr>
          <p:nvPr/>
        </p:nvSpPr>
        <p:spPr bwMode="auto">
          <a:xfrm>
            <a:off x="1187450" y="2781300"/>
            <a:ext cx="647700" cy="366713"/>
          </a:xfrm>
          <a:prstGeom prst="rect">
            <a:avLst/>
          </a:prstGeom>
          <a:pattFill prst="pct25">
            <a:fgClr>
              <a:srgbClr val="6699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H</a:t>
            </a:r>
            <a:r>
              <a:rPr lang="es-ES" b="1" baseline="-25000"/>
              <a:t>2</a:t>
            </a:r>
            <a:r>
              <a:rPr lang="es-ES" b="1"/>
              <a:t>O</a:t>
            </a:r>
          </a:p>
        </p:txBody>
      </p:sp>
      <p:sp>
        <p:nvSpPr>
          <p:cNvPr id="12300" name="AutoShape 13"/>
          <p:cNvSpPr>
            <a:spLocks noChangeArrowheads="1"/>
          </p:cNvSpPr>
          <p:nvPr/>
        </p:nvSpPr>
        <p:spPr bwMode="auto">
          <a:xfrm>
            <a:off x="1835150" y="3068638"/>
            <a:ext cx="144463" cy="504825"/>
          </a:xfrm>
          <a:prstGeom prst="curvedLeftArrow">
            <a:avLst>
              <a:gd name="adj1" fmla="val 69890"/>
              <a:gd name="adj2" fmla="val 139780"/>
              <a:gd name="adj3" fmla="val 33333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2301" name="Text Box 14"/>
          <p:cNvSpPr txBox="1">
            <a:spLocks noChangeArrowheads="1"/>
          </p:cNvSpPr>
          <p:nvPr/>
        </p:nvSpPr>
        <p:spPr bwMode="auto">
          <a:xfrm>
            <a:off x="4572000" y="4005263"/>
            <a:ext cx="792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PLP</a:t>
            </a:r>
          </a:p>
        </p:txBody>
      </p:sp>
      <p:sp>
        <p:nvSpPr>
          <p:cNvPr id="12302" name="Text Box 15"/>
          <p:cNvSpPr txBox="1">
            <a:spLocks noChangeArrowheads="1"/>
          </p:cNvSpPr>
          <p:nvPr/>
        </p:nvSpPr>
        <p:spPr bwMode="auto">
          <a:xfrm>
            <a:off x="1835150" y="4868863"/>
            <a:ext cx="2447925" cy="466725"/>
          </a:xfrm>
          <a:prstGeom prst="rect">
            <a:avLst/>
          </a:prstGeom>
          <a:noFill/>
          <a:ln w="9525">
            <a:solidFill>
              <a:srgbClr val="F8A6C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Symbol" pitchFamily="18" charset="2"/>
              </a:rPr>
              <a:t>a</a:t>
            </a:r>
            <a:r>
              <a:rPr lang="es-ES" sz="2400" b="1"/>
              <a:t>-cetoglutarato</a:t>
            </a:r>
            <a:endParaRPr lang="es-ES" sz="2400" b="1">
              <a:latin typeface="Symbol" pitchFamily="18" charset="2"/>
            </a:endParaRPr>
          </a:p>
        </p:txBody>
      </p:sp>
      <p:sp>
        <p:nvSpPr>
          <p:cNvPr id="12303" name="Text Box 16"/>
          <p:cNvSpPr txBox="1">
            <a:spLocks noChangeArrowheads="1"/>
          </p:cNvSpPr>
          <p:nvPr/>
        </p:nvSpPr>
        <p:spPr bwMode="auto">
          <a:xfrm>
            <a:off x="4449763" y="4906963"/>
            <a:ext cx="1778000" cy="466725"/>
          </a:xfrm>
          <a:prstGeom prst="rect">
            <a:avLst/>
          </a:prstGeom>
          <a:noFill/>
          <a:ln w="9525">
            <a:solidFill>
              <a:srgbClr val="F8A6C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Glutamato</a:t>
            </a:r>
          </a:p>
        </p:txBody>
      </p:sp>
      <p:sp>
        <p:nvSpPr>
          <p:cNvPr id="12304" name="AutoShape 17"/>
          <p:cNvSpPr>
            <a:spLocks noChangeArrowheads="1"/>
          </p:cNvSpPr>
          <p:nvPr/>
        </p:nvSpPr>
        <p:spPr bwMode="auto">
          <a:xfrm>
            <a:off x="3924300" y="4652963"/>
            <a:ext cx="647700" cy="215900"/>
          </a:xfrm>
          <a:prstGeom prst="curvedDown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6D76"/>
              </a:gs>
              <a:gs pos="50000">
                <a:srgbClr val="CCECFF"/>
              </a:gs>
              <a:gs pos="100000">
                <a:srgbClr val="5E6D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sz="3200" b="1" smtClean="0"/>
              <a:t>Metabolismo de la Fenilalanina y Tirosina</a:t>
            </a:r>
            <a:endParaRPr lang="es-ES" sz="32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CC"/>
          </a:solidFill>
        </p:spPr>
        <p:txBody>
          <a:bodyPr/>
          <a:lstStyle/>
          <a:p>
            <a:pPr eaLnBrk="1" hangingPunct="1"/>
            <a:r>
              <a:rPr lang="es-ES_tradnl" sz="2800" smtClean="0"/>
              <a:t>Los dos aminoácidos se degradan por la misma vía y dan lugar a fumarato y acetoacetato</a:t>
            </a:r>
          </a:p>
          <a:p>
            <a:pPr eaLnBrk="1" hangingPunct="1"/>
            <a:endParaRPr lang="es-ES_tradnl" sz="2800" smtClean="0"/>
          </a:p>
          <a:p>
            <a:pPr eaLnBrk="1" hangingPunct="1"/>
            <a:r>
              <a:rPr lang="es-ES_tradnl" sz="2800" smtClean="0"/>
              <a:t>A partir de Fenilalanina se forma tirosina por ello se la considera aminoácido esencial</a:t>
            </a:r>
          </a:p>
          <a:p>
            <a:pPr eaLnBrk="1" hangingPunct="1"/>
            <a:endParaRPr lang="es-ES_tradnl" sz="2800" smtClean="0"/>
          </a:p>
          <a:p>
            <a:pPr eaLnBrk="1" hangingPunct="1"/>
            <a:r>
              <a:rPr lang="es-ES_tradnl" sz="2800" smtClean="0"/>
              <a:t>Fenilalanina también puede transaminar para dar los cetoácidos fenilpirúvico y fenilláctico (vía poco activa)</a:t>
            </a:r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b="1" smtClean="0"/>
              <a:t>Reacción de la </a:t>
            </a:r>
            <a:r>
              <a:rPr lang="es-ES" sz="3200" b="1" i="1" smtClean="0"/>
              <a:t>Fenilalanina Hidroxilasa</a:t>
            </a:r>
          </a:p>
        </p:txBody>
      </p:sp>
      <p:pic>
        <p:nvPicPr>
          <p:cNvPr id="137221" name="Picture 5" descr="fi21p18"/>
          <p:cNvPicPr>
            <a:picLocks noChangeAspect="1" noChangeArrowheads="1"/>
          </p:cNvPicPr>
          <p:nvPr/>
        </p:nvPicPr>
        <p:blipFill>
          <a:blip r:embed="rId2">
            <a:lum bright="-66000" contrast="80000"/>
          </a:blip>
          <a:srcRect l="9044" r="14581" b="36784"/>
          <a:stretch>
            <a:fillRect/>
          </a:stretch>
        </p:blipFill>
        <p:spPr bwMode="auto">
          <a:xfrm>
            <a:off x="288925" y="1547813"/>
            <a:ext cx="860425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3635375" y="2565400"/>
            <a:ext cx="1800225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>
                <a:solidFill>
                  <a:srgbClr val="FF3399"/>
                </a:solidFill>
              </a:rPr>
              <a:t>Fenilalanina hidroxilasa</a:t>
            </a: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3635375" y="5229225"/>
            <a:ext cx="1944688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i="1">
                <a:solidFill>
                  <a:srgbClr val="FF3399"/>
                </a:solidFill>
              </a:rPr>
              <a:t>Dihidropterina reductasa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971550" y="6308725"/>
            <a:ext cx="6408738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Oxigenasa de función mixta: -OH y H</a:t>
            </a:r>
            <a:r>
              <a:rPr lang="es-ES" sz="2400" baseline="-25000"/>
              <a:t>2</a:t>
            </a:r>
            <a:r>
              <a:rPr lang="es-ES" sz="2400"/>
              <a:t>O</a:t>
            </a:r>
          </a:p>
        </p:txBody>
      </p:sp>
      <p:sp>
        <p:nvSpPr>
          <p:cNvPr id="14343" name="Oval 13"/>
          <p:cNvSpPr>
            <a:spLocks noChangeArrowheads="1"/>
          </p:cNvSpPr>
          <p:nvPr/>
        </p:nvSpPr>
        <p:spPr bwMode="auto">
          <a:xfrm>
            <a:off x="5508625" y="5373688"/>
            <a:ext cx="1800225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b="1"/>
              <a:t>NADPH + H+</a:t>
            </a:r>
            <a:endParaRPr lang="es-ES" sz="2000" b="1"/>
          </a:p>
        </p:txBody>
      </p:sp>
      <p:sp>
        <p:nvSpPr>
          <p:cNvPr id="14344" name="Text Box 14"/>
          <p:cNvSpPr txBox="1">
            <a:spLocks noChangeArrowheads="1"/>
          </p:cNvSpPr>
          <p:nvPr/>
        </p:nvSpPr>
        <p:spPr bwMode="auto">
          <a:xfrm>
            <a:off x="827088" y="3141663"/>
            <a:ext cx="2087562" cy="3968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FENILALANINA</a:t>
            </a:r>
            <a:endParaRPr lang="es-ES" sz="2000" b="1"/>
          </a:p>
        </p:txBody>
      </p:sp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6659563" y="3141663"/>
            <a:ext cx="1439862" cy="3968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TIROSINA</a:t>
            </a:r>
            <a:endParaRPr lang="es-ES" sz="2000" b="1"/>
          </a:p>
        </p:txBody>
      </p:sp>
      <p:sp>
        <p:nvSpPr>
          <p:cNvPr id="14346" name="Text Box 16"/>
          <p:cNvSpPr txBox="1">
            <a:spLocks noChangeArrowheads="1"/>
          </p:cNvSpPr>
          <p:nvPr/>
        </p:nvSpPr>
        <p:spPr bwMode="auto">
          <a:xfrm>
            <a:off x="1692275" y="4941888"/>
            <a:ext cx="1908175" cy="396875"/>
          </a:xfrm>
          <a:prstGeom prst="rect">
            <a:avLst/>
          </a:prstGeom>
          <a:solidFill>
            <a:srgbClr val="FBD1E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H</a:t>
            </a:r>
            <a:r>
              <a:rPr lang="es-ES_tradnl" sz="2000" b="1" baseline="-25000"/>
              <a:t>4</a:t>
            </a:r>
            <a:r>
              <a:rPr lang="es-ES_tradnl" sz="2000" b="1"/>
              <a:t>-biopterina</a:t>
            </a:r>
            <a:endParaRPr lang="es-ES" sz="2000" b="1"/>
          </a:p>
        </p:txBody>
      </p:sp>
      <p:sp>
        <p:nvSpPr>
          <p:cNvPr id="14347" name="Oval 12"/>
          <p:cNvSpPr>
            <a:spLocks noChangeArrowheads="1"/>
          </p:cNvSpPr>
          <p:nvPr/>
        </p:nvSpPr>
        <p:spPr bwMode="auto">
          <a:xfrm>
            <a:off x="2700338" y="5373688"/>
            <a:ext cx="935037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b="1"/>
              <a:t>NADP+</a:t>
            </a:r>
            <a:endParaRPr lang="es-ES" sz="2000" b="1"/>
          </a:p>
        </p:txBody>
      </p:sp>
      <p:sp>
        <p:nvSpPr>
          <p:cNvPr id="14348" name="Text Box 17"/>
          <p:cNvSpPr txBox="1">
            <a:spLocks noChangeArrowheads="1"/>
          </p:cNvSpPr>
          <p:nvPr/>
        </p:nvSpPr>
        <p:spPr bwMode="auto">
          <a:xfrm>
            <a:off x="5867400" y="4941888"/>
            <a:ext cx="1908175" cy="396875"/>
          </a:xfrm>
          <a:prstGeom prst="rect">
            <a:avLst/>
          </a:prstGeom>
          <a:solidFill>
            <a:srgbClr val="FBD1E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H</a:t>
            </a:r>
            <a:r>
              <a:rPr lang="es-ES_tradnl" sz="2000" b="1" baseline="-25000"/>
              <a:t>2</a:t>
            </a:r>
            <a:r>
              <a:rPr lang="es-ES_tradnl" sz="2000" b="1"/>
              <a:t>-biopterina</a:t>
            </a:r>
            <a:endParaRPr lang="es-ES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 animBg="1"/>
      <p:bldP spid="137224" grpId="0" animBg="1"/>
      <p:bldP spid="137225" grpId="0" animBg="1"/>
      <p:bldP spid="1372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REACCION DE TRANSAMINACION DE FENILALANINA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1788"/>
            <a:ext cx="8686800" cy="1106487"/>
          </a:xfrm>
        </p:spPr>
        <p:txBody>
          <a:bodyPr/>
          <a:lstStyle/>
          <a:p>
            <a:pPr eaLnBrk="1" hangingPunct="1"/>
            <a:r>
              <a:rPr lang="es-ES" sz="2800" smtClean="0"/>
              <a:t>Segunda ruta del metabolismo de fenilalanina, muy poco utilizada. </a:t>
            </a:r>
          </a:p>
        </p:txBody>
      </p:sp>
      <p:sp>
        <p:nvSpPr>
          <p:cNvPr id="156676" name="Text Box 4" descr="25%"/>
          <p:cNvSpPr txBox="1">
            <a:spLocks noChangeArrowheads="1"/>
          </p:cNvSpPr>
          <p:nvPr/>
        </p:nvSpPr>
        <p:spPr bwMode="auto">
          <a:xfrm>
            <a:off x="755650" y="4141788"/>
            <a:ext cx="2808288" cy="366712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Fenilalanina + Piruvato</a:t>
            </a:r>
          </a:p>
        </p:txBody>
      </p:sp>
      <p:sp>
        <p:nvSpPr>
          <p:cNvPr id="156677" name="Line 5"/>
          <p:cNvSpPr>
            <a:spLocks noChangeShapeType="1"/>
          </p:cNvSpPr>
          <p:nvPr/>
        </p:nvSpPr>
        <p:spPr bwMode="auto">
          <a:xfrm>
            <a:off x="3490913" y="4284663"/>
            <a:ext cx="10096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6678" name="Text Box 6" descr="25%"/>
          <p:cNvSpPr txBox="1">
            <a:spLocks noChangeArrowheads="1"/>
          </p:cNvSpPr>
          <p:nvPr/>
        </p:nvSpPr>
        <p:spPr bwMode="auto">
          <a:xfrm>
            <a:off x="4572000" y="4141788"/>
            <a:ext cx="2808288" cy="366712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Fenilpiruvato + Alanina</a:t>
            </a:r>
          </a:p>
        </p:txBody>
      </p:sp>
      <p:sp>
        <p:nvSpPr>
          <p:cNvPr id="156680" name="Text Box 8" descr="25%"/>
          <p:cNvSpPr txBox="1">
            <a:spLocks noChangeArrowheads="1"/>
          </p:cNvSpPr>
          <p:nvPr/>
        </p:nvSpPr>
        <p:spPr bwMode="auto">
          <a:xfrm>
            <a:off x="2987675" y="5805488"/>
            <a:ext cx="1728788" cy="366712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Fenilacetato</a:t>
            </a:r>
          </a:p>
        </p:txBody>
      </p:sp>
      <p:sp>
        <p:nvSpPr>
          <p:cNvPr id="156681" name="Text Box 9" descr="25%"/>
          <p:cNvSpPr txBox="1">
            <a:spLocks noChangeArrowheads="1"/>
          </p:cNvSpPr>
          <p:nvPr/>
        </p:nvSpPr>
        <p:spPr bwMode="auto">
          <a:xfrm>
            <a:off x="5508625" y="5876925"/>
            <a:ext cx="1728788" cy="366713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Fenilactato</a:t>
            </a:r>
          </a:p>
        </p:txBody>
      </p:sp>
      <p:sp>
        <p:nvSpPr>
          <p:cNvPr id="156683" name="Line 11"/>
          <p:cNvSpPr>
            <a:spLocks noChangeShapeType="1"/>
          </p:cNvSpPr>
          <p:nvPr/>
        </p:nvSpPr>
        <p:spPr bwMode="auto">
          <a:xfrm rot="15994101" flipH="1">
            <a:off x="5327650" y="5041900"/>
            <a:ext cx="86360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6684" name="Text Box 12" descr="25%"/>
          <p:cNvSpPr txBox="1">
            <a:spLocks noChangeArrowheads="1"/>
          </p:cNvSpPr>
          <p:nvPr/>
        </p:nvSpPr>
        <p:spPr bwMode="auto">
          <a:xfrm>
            <a:off x="3492500" y="4365625"/>
            <a:ext cx="719138" cy="366713"/>
          </a:xfrm>
          <a:prstGeom prst="rect">
            <a:avLst/>
          </a:prstGeom>
          <a:pattFill prst="pct25">
            <a:fgClr>
              <a:srgbClr val="FF6699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PLP</a:t>
            </a: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3059113" y="3860800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i="1"/>
              <a:t>aminotransferasa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3348038" y="4933950"/>
            <a:ext cx="1655762" cy="647700"/>
            <a:chOff x="2109" y="3108"/>
            <a:chExt cx="1043" cy="408"/>
          </a:xfrm>
        </p:grpSpPr>
        <p:sp>
          <p:nvSpPr>
            <p:cNvPr id="15377" name="Line 10"/>
            <p:cNvSpPr>
              <a:spLocks noChangeShapeType="1"/>
            </p:cNvSpPr>
            <p:nvPr/>
          </p:nvSpPr>
          <p:spPr bwMode="auto">
            <a:xfrm flipH="1">
              <a:off x="2608" y="3108"/>
              <a:ext cx="544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15378" name="Text Box 14"/>
            <p:cNvSpPr txBox="1">
              <a:spLocks noChangeArrowheads="1"/>
            </p:cNvSpPr>
            <p:nvPr/>
          </p:nvSpPr>
          <p:spPr bwMode="auto">
            <a:xfrm>
              <a:off x="2109" y="3113"/>
              <a:ext cx="545" cy="231"/>
            </a:xfrm>
            <a:prstGeom prst="rect">
              <a:avLst/>
            </a:prstGeom>
            <a:solidFill>
              <a:srgbClr val="EBFCA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CO</a:t>
              </a:r>
              <a:r>
                <a:rPr lang="es-ES" baseline="-25000"/>
                <a:t>2</a:t>
              </a:r>
              <a:endParaRPr lang="es-ES"/>
            </a:p>
          </p:txBody>
        </p:sp>
        <p:sp>
          <p:nvSpPr>
            <p:cNvPr id="15379" name="Line 15"/>
            <p:cNvSpPr>
              <a:spLocks noChangeShapeType="1"/>
            </p:cNvSpPr>
            <p:nvPr/>
          </p:nvSpPr>
          <p:spPr bwMode="auto">
            <a:xfrm flipH="1" flipV="1">
              <a:off x="2653" y="3203"/>
              <a:ext cx="272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PE"/>
            </a:p>
          </p:txBody>
        </p:sp>
      </p:grpSp>
      <p:pic>
        <p:nvPicPr>
          <p:cNvPr id="156691" name="Picture 19" descr="phe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 r="-5217" b="8865"/>
          <a:stretch>
            <a:fillRect/>
          </a:stretch>
        </p:blipFill>
        <p:spPr>
          <a:xfrm>
            <a:off x="900113" y="2636838"/>
            <a:ext cx="1095375" cy="1343025"/>
          </a:xfrm>
          <a:noFill/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932363" y="2636838"/>
            <a:ext cx="1095375" cy="1343025"/>
            <a:chOff x="4105" y="2432"/>
            <a:chExt cx="690" cy="846"/>
          </a:xfrm>
        </p:grpSpPr>
        <p:pic>
          <p:nvPicPr>
            <p:cNvPr id="15375" name="Picture 17" descr="phe"/>
            <p:cNvPicPr>
              <a:picLocks noChangeAspect="1" noChangeArrowheads="1"/>
            </p:cNvPicPr>
            <p:nvPr/>
          </p:nvPicPr>
          <p:blipFill>
            <a:blip r:embed="rId2"/>
            <a:srcRect r="-5217" b="8865"/>
            <a:stretch>
              <a:fillRect/>
            </a:stretch>
          </p:blipFill>
          <p:spPr bwMode="auto">
            <a:xfrm>
              <a:off x="4105" y="2432"/>
              <a:ext cx="690" cy="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 Box 22"/>
            <p:cNvSpPr txBox="1">
              <a:spLocks noChangeArrowheads="1"/>
            </p:cNvSpPr>
            <p:nvPr/>
          </p:nvSpPr>
          <p:spPr bwMode="auto">
            <a:xfrm>
              <a:off x="4105" y="2976"/>
              <a:ext cx="272" cy="17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200"/>
                <a:t>O</a:t>
              </a:r>
              <a:r>
                <a:rPr lang="en-US" sz="1200"/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5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5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5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5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nimBg="1"/>
      <p:bldP spid="156675" grpId="0" build="p"/>
      <p:bldP spid="156676" grpId="0" animBg="1"/>
      <p:bldP spid="156677" grpId="0" animBg="1"/>
      <p:bldP spid="156678" grpId="0" animBg="1"/>
      <p:bldP spid="156680" grpId="0" animBg="1"/>
      <p:bldP spid="156681" grpId="0" animBg="1"/>
      <p:bldP spid="156683" grpId="0" animBg="1"/>
      <p:bldP spid="156684" grpId="0" animBg="1"/>
      <p:bldP spid="1566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fenilcetonur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25" y="692150"/>
            <a:ext cx="7392988" cy="5545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Rectángulo"/>
          <p:cNvSpPr>
            <a:spLocks noChangeArrowheads="1"/>
          </p:cNvSpPr>
          <p:nvPr/>
        </p:nvSpPr>
        <p:spPr bwMode="auto">
          <a:xfrm>
            <a:off x="539750" y="620713"/>
            <a:ext cx="8280400" cy="564356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AR" sz="2800" b="1"/>
              <a:t>Si el trastorno se detecta a tiempo puede evitarse el daño cerebral administrando una dieta con bajo contenido de fenilalanina y abundante contenido en tirosina. </a:t>
            </a:r>
          </a:p>
          <a:p>
            <a:pPr marL="342900" indent="-342900">
              <a:buFont typeface="Arial" charset="0"/>
              <a:buChar char="•"/>
            </a:pPr>
            <a:endParaRPr lang="es-AR" sz="2800" b="1"/>
          </a:p>
          <a:p>
            <a:pPr marL="342900" indent="-342900">
              <a:buFont typeface="Arial" charset="0"/>
              <a:buChar char="•"/>
            </a:pPr>
            <a:endParaRPr lang="es-AR" sz="2800" b="1"/>
          </a:p>
          <a:p>
            <a:pPr marL="342900" indent="-342900">
              <a:buFont typeface="Arial" charset="0"/>
              <a:buChar char="•"/>
            </a:pPr>
            <a:r>
              <a:rPr lang="es-AR" sz="2800" b="1"/>
              <a:t>Es común encontrar alimentos que alertan sobre el no consumo para fenilcetonúricos, por ejemplo, los que contienen como edulcorante el ASPARTAMO, un dipéptido de fenilalanina y aspartato que cuando se hidroliza en el tracto digestivo  libera  fenilalanina.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62" name="Rectangle 18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32775" cy="1141413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DEGRADACION DE TIROSINA</a:t>
            </a:r>
          </a:p>
        </p:txBody>
      </p:sp>
      <p:pic>
        <p:nvPicPr>
          <p:cNvPr id="18435" name="Picture 17" descr="tyr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630363"/>
            <a:ext cx="1293813" cy="1754187"/>
          </a:xfrm>
          <a:noFill/>
        </p:spPr>
      </p:pic>
      <p:sp>
        <p:nvSpPr>
          <p:cNvPr id="18436" name="Text Box 11"/>
          <p:cNvSpPr txBox="1">
            <a:spLocks noChangeArrowheads="1"/>
          </p:cNvSpPr>
          <p:nvPr/>
        </p:nvSpPr>
        <p:spPr bwMode="auto">
          <a:xfrm>
            <a:off x="539750" y="3213100"/>
            <a:ext cx="17938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Tirosina</a:t>
            </a:r>
          </a:p>
        </p:txBody>
      </p:sp>
      <p:sp>
        <p:nvSpPr>
          <p:cNvPr id="18437" name="Text Box 22"/>
          <p:cNvSpPr txBox="1">
            <a:spLocks noChangeArrowheads="1"/>
          </p:cNvSpPr>
          <p:nvPr/>
        </p:nvSpPr>
        <p:spPr bwMode="auto">
          <a:xfrm>
            <a:off x="3851275" y="1700213"/>
            <a:ext cx="2447925" cy="82232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Acido homogentísico</a:t>
            </a:r>
          </a:p>
        </p:txBody>
      </p:sp>
      <p:sp>
        <p:nvSpPr>
          <p:cNvPr id="18438" name="Text Box 27"/>
          <p:cNvSpPr txBox="1">
            <a:spLocks noChangeArrowheads="1"/>
          </p:cNvSpPr>
          <p:nvPr/>
        </p:nvSpPr>
        <p:spPr bwMode="auto">
          <a:xfrm>
            <a:off x="4932363" y="2925763"/>
            <a:ext cx="2089150" cy="3968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1">
                <a:solidFill>
                  <a:schemeClr val="accent2"/>
                </a:solidFill>
              </a:rPr>
              <a:t>1,2-dioxigenasa</a:t>
            </a:r>
          </a:p>
        </p:txBody>
      </p:sp>
      <p:sp>
        <p:nvSpPr>
          <p:cNvPr id="18439" name="AutoShape 29"/>
          <p:cNvSpPr>
            <a:spLocks noChangeArrowheads="1"/>
          </p:cNvSpPr>
          <p:nvPr/>
        </p:nvSpPr>
        <p:spPr bwMode="auto">
          <a:xfrm>
            <a:off x="4429125" y="2709863"/>
            <a:ext cx="431800" cy="503237"/>
          </a:xfrm>
          <a:prstGeom prst="star24">
            <a:avLst>
              <a:gd name="adj" fmla="val 37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440" name="Line 31"/>
          <p:cNvSpPr>
            <a:spLocks noChangeShapeType="1"/>
          </p:cNvSpPr>
          <p:nvPr/>
        </p:nvSpPr>
        <p:spPr bwMode="auto">
          <a:xfrm>
            <a:off x="2124075" y="21336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8441" name="Line 32"/>
          <p:cNvSpPr>
            <a:spLocks noChangeShapeType="1"/>
          </p:cNvSpPr>
          <p:nvPr/>
        </p:nvSpPr>
        <p:spPr bwMode="auto">
          <a:xfrm>
            <a:off x="3060700" y="21336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8442" name="Line 35"/>
          <p:cNvSpPr>
            <a:spLocks noChangeShapeType="1"/>
          </p:cNvSpPr>
          <p:nvPr/>
        </p:nvSpPr>
        <p:spPr bwMode="auto">
          <a:xfrm>
            <a:off x="4932363" y="27813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8443" name="Line 36"/>
          <p:cNvSpPr>
            <a:spLocks noChangeShapeType="1"/>
          </p:cNvSpPr>
          <p:nvPr/>
        </p:nvSpPr>
        <p:spPr bwMode="auto">
          <a:xfrm>
            <a:off x="4932363" y="39338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8444" name="Line 37"/>
          <p:cNvSpPr>
            <a:spLocks noChangeShapeType="1"/>
          </p:cNvSpPr>
          <p:nvPr/>
        </p:nvSpPr>
        <p:spPr bwMode="auto">
          <a:xfrm>
            <a:off x="4932363" y="494188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8445" name="AutoShape 38"/>
          <p:cNvSpPr>
            <a:spLocks noChangeArrowheads="1"/>
          </p:cNvSpPr>
          <p:nvPr/>
        </p:nvSpPr>
        <p:spPr bwMode="auto">
          <a:xfrm>
            <a:off x="6372225" y="1917700"/>
            <a:ext cx="576263" cy="287338"/>
          </a:xfrm>
          <a:prstGeom prst="curvedDownArrow">
            <a:avLst>
              <a:gd name="adj1" fmla="val 40110"/>
              <a:gd name="adj2" fmla="val 80221"/>
              <a:gd name="adj3" fmla="val 3333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446" name="Text Box 39"/>
          <p:cNvSpPr txBox="1">
            <a:spLocks noChangeArrowheads="1"/>
          </p:cNvSpPr>
          <p:nvPr/>
        </p:nvSpPr>
        <p:spPr bwMode="auto">
          <a:xfrm>
            <a:off x="7092950" y="1989138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ALCAPTONA</a:t>
            </a:r>
            <a:endParaRPr lang="es-ES" sz="2000" b="1"/>
          </a:p>
        </p:txBody>
      </p:sp>
      <p:sp>
        <p:nvSpPr>
          <p:cNvPr id="18447" name="Text Box 40"/>
          <p:cNvSpPr txBox="1">
            <a:spLocks noChangeArrowheads="1"/>
          </p:cNvSpPr>
          <p:nvPr/>
        </p:nvSpPr>
        <p:spPr bwMode="auto">
          <a:xfrm>
            <a:off x="7308850" y="3716338"/>
            <a:ext cx="1439863" cy="1016000"/>
          </a:xfrm>
          <a:prstGeom prst="rect">
            <a:avLst/>
          </a:prstGeom>
          <a:solidFill>
            <a:srgbClr val="7D696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ORINA MARRON OSCURO</a:t>
            </a:r>
            <a:endParaRPr lang="es-ES" sz="2000" b="1"/>
          </a:p>
        </p:txBody>
      </p:sp>
      <p:sp>
        <p:nvSpPr>
          <p:cNvPr id="18448" name="AutoShape 41"/>
          <p:cNvSpPr>
            <a:spLocks noChangeArrowheads="1"/>
          </p:cNvSpPr>
          <p:nvPr/>
        </p:nvSpPr>
        <p:spPr bwMode="auto">
          <a:xfrm>
            <a:off x="7812088" y="2420938"/>
            <a:ext cx="360362" cy="1079500"/>
          </a:xfrm>
          <a:prstGeom prst="upArrow">
            <a:avLst>
              <a:gd name="adj1" fmla="val 50000"/>
              <a:gd name="adj2" fmla="val 74890"/>
            </a:avLst>
          </a:prstGeom>
          <a:solidFill>
            <a:srgbClr val="7D696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8449" name="Text Box 42"/>
          <p:cNvSpPr txBox="1">
            <a:spLocks noChangeArrowheads="1"/>
          </p:cNvSpPr>
          <p:nvPr/>
        </p:nvSpPr>
        <p:spPr bwMode="auto">
          <a:xfrm>
            <a:off x="468313" y="4724400"/>
            <a:ext cx="2232025" cy="406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/>
              <a:t>FENILALANINA</a:t>
            </a:r>
            <a:endParaRPr lang="es-ES" sz="2000" b="1"/>
          </a:p>
        </p:txBody>
      </p:sp>
      <p:sp>
        <p:nvSpPr>
          <p:cNvPr id="18450" name="Line 43"/>
          <p:cNvSpPr>
            <a:spLocks noChangeShapeType="1"/>
          </p:cNvSpPr>
          <p:nvPr/>
        </p:nvSpPr>
        <p:spPr bwMode="auto">
          <a:xfrm flipV="1">
            <a:off x="1258888" y="36449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8451" name="Text Box 44"/>
          <p:cNvSpPr txBox="1">
            <a:spLocks noChangeArrowheads="1"/>
          </p:cNvSpPr>
          <p:nvPr/>
        </p:nvSpPr>
        <p:spPr bwMode="auto">
          <a:xfrm>
            <a:off x="2771775" y="6021388"/>
            <a:ext cx="4608513" cy="406400"/>
          </a:xfrm>
          <a:prstGeom prst="rect">
            <a:avLst/>
          </a:prstGeom>
          <a:solidFill>
            <a:srgbClr val="F8A6C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/>
              <a:t>FUMARATO  +  ACETOACETATO</a:t>
            </a:r>
            <a:endParaRPr lang="es-E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323850" y="476250"/>
            <a:ext cx="8532813" cy="51466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800" b="1" u="sng"/>
              <a:t>ALCAPTONURIA</a:t>
            </a:r>
          </a:p>
          <a:p>
            <a:pPr algn="ctr"/>
            <a:endParaRPr lang="es-AR" sz="2800" b="1" u="sng"/>
          </a:p>
          <a:p>
            <a:pPr>
              <a:buFont typeface="Arial" charset="0"/>
              <a:buChar char="•"/>
            </a:pPr>
            <a:r>
              <a:rPr lang="es-AR" sz="2400" b="1"/>
              <a:t>1859: SE OBSERVA QUE LA ORINA DE LOS ENFERMOS SE PONIA OSCURA CUANDO SE DEJABA AL AIRE</a:t>
            </a:r>
          </a:p>
          <a:p>
            <a:endParaRPr lang="es-AR" sz="2400" b="1"/>
          </a:p>
          <a:p>
            <a:pPr>
              <a:buFont typeface="Arial" charset="0"/>
              <a:buChar char="•"/>
            </a:pPr>
            <a:r>
              <a:rPr lang="es-AR" sz="2400" b="1"/>
              <a:t>SE LLAMA  A LA  SUSTANCIA : ALCAPTONA</a:t>
            </a:r>
          </a:p>
          <a:p>
            <a:endParaRPr lang="es-AR" sz="2400" b="1"/>
          </a:p>
          <a:p>
            <a:pPr>
              <a:buFont typeface="Arial" charset="0"/>
              <a:buChar char="•"/>
            </a:pPr>
            <a:r>
              <a:rPr lang="es-AR" sz="2400" b="1"/>
              <a:t>FINALMENTE SE IDENTIFICA EL </a:t>
            </a:r>
            <a:r>
              <a:rPr lang="es-AR" sz="2400" b="1">
                <a:sym typeface="Wingdings" pitchFamily="2" charset="2"/>
              </a:rPr>
              <a:t>ÁC. HOMOGENTÍSICO</a:t>
            </a:r>
          </a:p>
          <a:p>
            <a:endParaRPr lang="es-AR" sz="2400" b="1">
              <a:sym typeface="Wingdings" pitchFamily="2" charset="2"/>
            </a:endParaRPr>
          </a:p>
          <a:p>
            <a:pPr>
              <a:buFont typeface="Arial" charset="0"/>
              <a:buChar char="•"/>
            </a:pPr>
            <a:r>
              <a:rPr lang="es-AR" sz="2400" b="1">
                <a:sym typeface="Wingdings" pitchFamily="2" charset="2"/>
              </a:rPr>
              <a:t>LA ENZIMA DEFICIENTE ES : HOMOGENTÍSICO OXIDASA</a:t>
            </a:r>
          </a:p>
          <a:p>
            <a:endParaRPr lang="es-AR" sz="2400" b="1">
              <a:latin typeface="Calibri" pitchFamily="34" charset="0"/>
              <a:sym typeface="Wingdings" pitchFamily="2" charset="2"/>
            </a:endParaRPr>
          </a:p>
          <a:p>
            <a:pPr>
              <a:buFontTx/>
              <a:buChar char="-"/>
            </a:pPr>
            <a:endParaRPr lang="es-AR">
              <a:latin typeface="Calibri" pitchFamily="34" charset="0"/>
            </a:endParaRPr>
          </a:p>
          <a:p>
            <a:endParaRPr lang="es-A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sp7661"/>
          <p:cNvPicPr>
            <a:picLocks noChangeAspect="1" noChangeArrowheads="1"/>
          </p:cNvPicPr>
          <p:nvPr/>
        </p:nvPicPr>
        <p:blipFill>
          <a:blip r:embed="rId2">
            <a:lum bright="-24000" contrast="22000"/>
          </a:blip>
          <a:srcRect r="50011"/>
          <a:stretch>
            <a:fillRect/>
          </a:stretch>
        </p:blipFill>
        <p:spPr bwMode="auto">
          <a:xfrm>
            <a:off x="1476375" y="2060575"/>
            <a:ext cx="583088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sp7661"/>
          <p:cNvPicPr>
            <a:picLocks noChangeAspect="1" noChangeArrowheads="1"/>
          </p:cNvPicPr>
          <p:nvPr/>
        </p:nvPicPr>
        <p:blipFill>
          <a:blip r:embed="rId2">
            <a:lum bright="-24000" contrast="22000"/>
          </a:blip>
          <a:srcRect l="33327"/>
          <a:stretch>
            <a:fillRect/>
          </a:stretch>
        </p:blipFill>
        <p:spPr bwMode="auto">
          <a:xfrm>
            <a:off x="684213" y="4365625"/>
            <a:ext cx="7129462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492500" y="2990850"/>
            <a:ext cx="1944688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Transaminación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484438" y="5607050"/>
            <a:ext cx="3024187" cy="701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  <a:latin typeface="Symbol" pitchFamily="18" charset="2"/>
              </a:rPr>
              <a:t>a</a:t>
            </a:r>
            <a:r>
              <a:rPr lang="es-ES" sz="2000" b="1" i="1">
                <a:solidFill>
                  <a:schemeClr val="accent2"/>
                </a:solidFill>
              </a:rPr>
              <a:t>-cetoácido deshidrogenasa</a:t>
            </a:r>
            <a:endParaRPr lang="es-ES" sz="2000" b="1">
              <a:solidFill>
                <a:schemeClr val="accent2"/>
              </a:solidFill>
              <a:latin typeface="Symbol" pitchFamily="18" charset="2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23850" y="260350"/>
            <a:ext cx="8497888" cy="9556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800" b="1"/>
              <a:t>DEGRADACION DE AMINOACIDOS RAMIFICADOS EN TEJIDOS EXTRAHEPATICOS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843213" y="2133600"/>
            <a:ext cx="3960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accent2"/>
                </a:solidFill>
              </a:rPr>
              <a:t>Aminoácido ramificado aminotransferasa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395288" y="1412875"/>
            <a:ext cx="8424862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ESTOS AMINOACIDOS NO SE DEGRADAN EN HIGADO</a:t>
            </a:r>
            <a:endParaRPr lang="es-ES" sz="2400" b="1"/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651500" y="4797425"/>
            <a:ext cx="1871663" cy="1192213"/>
          </a:xfrm>
          <a:prstGeom prst="rect">
            <a:avLst/>
          </a:prstGeom>
          <a:solidFill>
            <a:srgbClr val="FDE9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/>
              <a:t>Aacetil-CoA</a:t>
            </a:r>
          </a:p>
          <a:p>
            <a:pPr>
              <a:spcBef>
                <a:spcPct val="50000"/>
              </a:spcBef>
            </a:pPr>
            <a:r>
              <a:rPr lang="es-ES_tradnl" b="1"/>
              <a:t>Acetil-CoA</a:t>
            </a:r>
          </a:p>
          <a:p>
            <a:pPr>
              <a:spcBef>
                <a:spcPct val="50000"/>
              </a:spcBef>
            </a:pPr>
            <a:r>
              <a:rPr lang="es-ES_tradnl" b="1"/>
              <a:t>Propionil-CoA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3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  <p:bldP spid="32776" grpId="0" animBg="1"/>
      <p:bldP spid="32777" grpId="0" animBg="1"/>
      <p:bldP spid="32778" grpId="0"/>
      <p:bldP spid="327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32775" cy="1141412"/>
          </a:xfrm>
          <a:gradFill rotWithShape="1">
            <a:gsLst>
              <a:gs pos="0">
                <a:srgbClr val="5E6D76"/>
              </a:gs>
              <a:gs pos="50000">
                <a:srgbClr val="CCECFF"/>
              </a:gs>
              <a:gs pos="100000">
                <a:srgbClr val="5E6D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sz="3200" b="1" smtClean="0"/>
              <a:t>Aminoacidos de cadena ramificada</a:t>
            </a:r>
            <a:endParaRPr lang="es-ES" sz="3200" b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00213"/>
            <a:ext cx="8820150" cy="4524375"/>
          </a:xfrm>
          <a:solidFill>
            <a:srgbClr val="FFFFCC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2800" b="1" smtClean="0"/>
              <a:t>Constituyen cerca del 40% de los aminoácidos esenciales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b="1" smtClean="0"/>
              <a:t>Se metabolizan en tejidos periféricos: Músculo esquelético, músculo cardíaco, tejido adiposo y ríñon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b="1" smtClean="0"/>
              <a:t>El 80 % se utilizan para biosíntesis de proteínas y el 20% se degradan. 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b="1" smtClean="0"/>
              <a:t>Defectos enzimáticos que afectan su degradación producen enfermedades denominadas acidemias orgánicas </a:t>
            </a:r>
            <a:endParaRPr lang="es-ES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1412"/>
          </a:xfrm>
          <a:gradFill rotWithShape="1">
            <a:gsLst>
              <a:gs pos="0">
                <a:srgbClr val="5E6D76"/>
              </a:gs>
              <a:gs pos="50000">
                <a:srgbClr val="CCECFF"/>
              </a:gs>
              <a:gs pos="100000">
                <a:srgbClr val="5E6D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sz="2800" b="1" smtClean="0"/>
              <a:t>RUTAS DE DEGRADACION DE LOS CARBONOS PROVENIENTES DE AMINOÁCIDOS</a:t>
            </a:r>
            <a:endParaRPr lang="es-ES" sz="2800" b="1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 producen 6 productos diferentes:</a:t>
            </a:r>
          </a:p>
          <a:p>
            <a:pPr eaLnBrk="1" hangingPunct="1">
              <a:buFontTx/>
              <a:buChar char="-"/>
            </a:pPr>
            <a:r>
              <a:rPr lang="es-ES_tradnl" smtClean="0"/>
              <a:t>ACETIL-CoA</a:t>
            </a:r>
          </a:p>
          <a:p>
            <a:pPr eaLnBrk="1" hangingPunct="1">
              <a:buFontTx/>
              <a:buChar char="-"/>
            </a:pPr>
            <a:r>
              <a:rPr lang="es-ES_tradnl" smtClean="0"/>
              <a:t>PIRUVATO</a:t>
            </a:r>
          </a:p>
          <a:p>
            <a:pPr eaLnBrk="1" hangingPunct="1">
              <a:buFontTx/>
              <a:buChar char="-"/>
            </a:pPr>
            <a:r>
              <a:rPr lang="es-ES_tradnl" smtClean="0"/>
              <a:t>OXALACETATO</a:t>
            </a:r>
          </a:p>
          <a:p>
            <a:pPr eaLnBrk="1" hangingPunct="1">
              <a:buFontTx/>
              <a:buChar char="-"/>
            </a:pPr>
            <a:r>
              <a:rPr lang="es-ES_tradnl" smtClean="0">
                <a:latin typeface="Symbol" pitchFamily="18" charset="2"/>
              </a:rPr>
              <a:t>a</a:t>
            </a:r>
            <a:r>
              <a:rPr lang="es-ES_tradnl" smtClean="0"/>
              <a:t>-CETOGLUTARATO</a:t>
            </a:r>
          </a:p>
          <a:p>
            <a:pPr eaLnBrk="1" hangingPunct="1">
              <a:buFontTx/>
              <a:buChar char="-"/>
            </a:pPr>
            <a:r>
              <a:rPr lang="es-ES_tradnl" smtClean="0"/>
              <a:t>SUCCINIL-CoA</a:t>
            </a:r>
          </a:p>
          <a:p>
            <a:pPr eaLnBrk="1" hangingPunct="1">
              <a:buFontTx/>
              <a:buChar char="-"/>
            </a:pPr>
            <a:r>
              <a:rPr lang="es-ES_tradnl" smtClean="0"/>
              <a:t>FUMARATO</a:t>
            </a:r>
            <a:endParaRPr lang="es-ES" smtClean="0"/>
          </a:p>
        </p:txBody>
      </p:sp>
      <p:sp>
        <p:nvSpPr>
          <p:cNvPr id="4100" name="AutoShape 4"/>
          <p:cNvSpPr>
            <a:spLocks/>
          </p:cNvSpPr>
          <p:nvPr/>
        </p:nvSpPr>
        <p:spPr bwMode="auto">
          <a:xfrm>
            <a:off x="5292725" y="2852738"/>
            <a:ext cx="503238" cy="2952750"/>
          </a:xfrm>
          <a:prstGeom prst="rightBrace">
            <a:avLst>
              <a:gd name="adj1" fmla="val 48896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6084888" y="3716338"/>
            <a:ext cx="2735262" cy="12969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000" b="1"/>
              <a:t>GLUCONEOGENESIS</a:t>
            </a:r>
            <a:endParaRPr lang="es-ES" sz="2000" b="1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23850" y="5949950"/>
            <a:ext cx="8496300" cy="822325"/>
          </a:xfrm>
          <a:prstGeom prst="rect">
            <a:avLst/>
          </a:prstGeom>
          <a:solidFill>
            <a:srgbClr val="FBD1E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TODOS LOS CARBONOS DE LOS AMINOÁCIDOS PUEDEN DEGRADARSE A CO</a:t>
            </a:r>
            <a:r>
              <a:rPr lang="es-ES_tradnl" sz="2400" b="1" baseline="-25000"/>
              <a:t>2</a:t>
            </a:r>
            <a:r>
              <a:rPr lang="es-ES_tradnl" sz="2400" b="1"/>
              <a:t> EN EL CICLO DE KREBS</a:t>
            </a:r>
            <a:endParaRPr lang="es-ES" sz="2400" b="1" baseline="-2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FUNCIONES PRECURSORAS DE LOS AMINOACIDOS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439150" cy="4524375"/>
          </a:xfrm>
          <a:solidFill>
            <a:srgbClr val="DDDDDD"/>
          </a:solidFill>
        </p:spPr>
        <p:txBody>
          <a:bodyPr/>
          <a:lstStyle/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GLICINA:</a:t>
            </a:r>
            <a:r>
              <a:rPr lang="es-ES" sz="2000" smtClean="0"/>
              <a:t> Purinas, Hemo, Glutatión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SERINA:</a:t>
            </a:r>
            <a:r>
              <a:rPr lang="es-ES" sz="2000" smtClean="0"/>
              <a:t> Derivados de folato, esfingosina.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METIONINA:</a:t>
            </a:r>
            <a:r>
              <a:rPr lang="es-ES" sz="2000" smtClean="0"/>
              <a:t> SAM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GLUTAMINA y GLUTAMATO:</a:t>
            </a:r>
            <a:r>
              <a:rPr lang="es-ES" sz="2000" smtClean="0"/>
              <a:t> GABA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FENILALANINA y TIROSINA:</a:t>
            </a:r>
            <a:r>
              <a:rPr lang="es-ES" sz="2000" smtClean="0"/>
              <a:t> Catecolaminas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TIROSINA:</a:t>
            </a:r>
            <a:r>
              <a:rPr lang="es-ES" sz="2000" smtClean="0"/>
              <a:t> Tiramina, Melanina, Hormonas tiroideas.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TRIPTOFANO:</a:t>
            </a:r>
            <a:r>
              <a:rPr lang="es-ES" sz="2000" smtClean="0"/>
              <a:t> Serotonina, Triptamina, Melatonina, Acido nicotínico..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ARGININA:</a:t>
            </a:r>
            <a:r>
              <a:rPr lang="es-ES" sz="2000" smtClean="0"/>
              <a:t> Oxido Nítrico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SERINA Y METIONINA:</a:t>
            </a:r>
            <a:r>
              <a:rPr lang="es-ES" sz="2000" smtClean="0"/>
              <a:t> Acetilcolina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HISTIDINA:</a:t>
            </a:r>
            <a:r>
              <a:rPr lang="es-ES" sz="2000" smtClean="0"/>
              <a:t> Histamina.</a:t>
            </a:r>
          </a:p>
          <a:p>
            <a:pPr eaLnBrk="1" hangingPunct="1"/>
            <a:r>
              <a:rPr lang="es-ES" sz="2000" b="1" smtClean="0">
                <a:solidFill>
                  <a:schemeClr val="accent2"/>
                </a:solidFill>
              </a:rPr>
              <a:t>ARGININA, GLICINA Y METIONINA:</a:t>
            </a:r>
            <a:r>
              <a:rPr lang="es-ES" sz="2000" smtClean="0"/>
              <a:t> Creatina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63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63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2" grpId="0" animBg="1"/>
      <p:bldP spid="16384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Rectángulo"/>
          <p:cNvSpPr>
            <a:spLocks noChangeArrowheads="1"/>
          </p:cNvSpPr>
          <p:nvPr/>
        </p:nvSpPr>
        <p:spPr bwMode="auto">
          <a:xfrm>
            <a:off x="323850" y="1557338"/>
            <a:ext cx="8497888" cy="4838700"/>
          </a:xfrm>
          <a:prstGeom prst="rect">
            <a:avLst/>
          </a:prstGeom>
          <a:solidFill>
            <a:srgbClr val="FFFFA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AR" sz="2400" b="1"/>
              <a:t> Microorganismos del intestino y ciertas bacterias presentes en alimentos, poseen enzimas que catalizan la descarboxilación de aminoácidos. </a:t>
            </a:r>
          </a:p>
          <a:p>
            <a:pPr>
              <a:buFont typeface="Arial" charset="0"/>
              <a:buChar char="•"/>
            </a:pPr>
            <a:endParaRPr lang="es-AR" sz="2400" b="1"/>
          </a:p>
          <a:p>
            <a:pPr>
              <a:buFont typeface="Arial" charset="0"/>
              <a:buChar char="•"/>
            </a:pPr>
            <a:r>
              <a:rPr lang="es-AR" sz="2400" b="1"/>
              <a:t> Se forman POLIAMINAS ó “AMINAS BIÓGENAS”. </a:t>
            </a:r>
          </a:p>
          <a:p>
            <a:pPr>
              <a:buFont typeface="Arial" charset="0"/>
              <a:buChar char="•"/>
            </a:pPr>
            <a:endParaRPr lang="es-AR" sz="2400" b="1"/>
          </a:p>
          <a:p>
            <a:pPr>
              <a:buFont typeface="Arial" charset="0"/>
              <a:buChar char="•"/>
            </a:pPr>
            <a:r>
              <a:rPr lang="es-AR" sz="2400" b="1"/>
              <a:t> </a:t>
            </a:r>
            <a:r>
              <a:rPr lang="es-AR" sz="2400" b="1" u="sng"/>
              <a:t>Putrefacción de proteínas</a:t>
            </a:r>
            <a:r>
              <a:rPr lang="es-AR" sz="2400" b="1"/>
              <a:t> : CADAVERINA (a partir de lisina) y PUTRESCINA (a partir de ornitina). </a:t>
            </a:r>
          </a:p>
          <a:p>
            <a:pPr>
              <a:buFont typeface="Arial" charset="0"/>
              <a:buNone/>
            </a:pPr>
            <a:r>
              <a:rPr lang="es-AR" sz="2400"/>
              <a:t>Estos compuestos sirven de marcadores para medir la calidad de la carne y su estado de conservación.</a:t>
            </a:r>
          </a:p>
          <a:p>
            <a:pPr>
              <a:buFont typeface="Arial" charset="0"/>
              <a:buChar char="•"/>
            </a:pPr>
            <a:endParaRPr lang="es-AR" sz="2400"/>
          </a:p>
          <a:p>
            <a:pPr>
              <a:buFont typeface="Arial" charset="0"/>
              <a:buChar char="•"/>
            </a:pPr>
            <a:r>
              <a:rPr lang="es-AR" sz="2400" b="1"/>
              <a:t>AMINAS BIÓGENAS</a:t>
            </a:r>
            <a:r>
              <a:rPr lang="es-AR" sz="2400"/>
              <a:t> </a:t>
            </a:r>
            <a:r>
              <a:rPr lang="es-AR" sz="2400" b="1"/>
              <a:t>en tejidos animales: HISTAMINA, SEROTONINA, TRIPTAMINA Y DOPAMINA.</a:t>
            </a: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43887" cy="72548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5000"/>
              </a:spcBef>
              <a:spcAft>
                <a:spcPct val="40000"/>
              </a:spcAft>
              <a:defRPr/>
            </a:pPr>
            <a:r>
              <a:rPr lang="es-ES_tradnl" sz="3200" b="1"/>
              <a:t>DESCARBOXILACION DE AMINOACIDOS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1225" y="260350"/>
            <a:ext cx="8232775" cy="1141413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s-ES" sz="3200" smtClean="0"/>
              <a:t>REACCIONES DE DESCARBOXILACION</a:t>
            </a:r>
          </a:p>
        </p:txBody>
      </p:sp>
      <p:sp>
        <p:nvSpPr>
          <p:cNvPr id="165892" name="Text Box 4" descr="25%"/>
          <p:cNvSpPr txBox="1">
            <a:spLocks noChangeArrowheads="1"/>
          </p:cNvSpPr>
          <p:nvPr/>
        </p:nvSpPr>
        <p:spPr bwMode="auto">
          <a:xfrm>
            <a:off x="1042988" y="1844675"/>
            <a:ext cx="1512887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66FF"/>
                </a:solidFill>
              </a:rPr>
              <a:t>HISTIDINA</a:t>
            </a:r>
          </a:p>
        </p:txBody>
      </p:sp>
      <p:sp>
        <p:nvSpPr>
          <p:cNvPr id="165893" name="Text Box 5" descr="25%"/>
          <p:cNvSpPr txBox="1">
            <a:spLocks noChangeArrowheads="1"/>
          </p:cNvSpPr>
          <p:nvPr/>
        </p:nvSpPr>
        <p:spPr bwMode="auto">
          <a:xfrm>
            <a:off x="1116013" y="2708275"/>
            <a:ext cx="1512887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66FF"/>
                </a:solidFill>
              </a:rPr>
              <a:t>TIROSINA</a:t>
            </a:r>
          </a:p>
        </p:txBody>
      </p:sp>
      <p:sp>
        <p:nvSpPr>
          <p:cNvPr id="165894" name="Text Box 6" descr="25%"/>
          <p:cNvSpPr txBox="1">
            <a:spLocks noChangeArrowheads="1"/>
          </p:cNvSpPr>
          <p:nvPr/>
        </p:nvSpPr>
        <p:spPr bwMode="auto">
          <a:xfrm>
            <a:off x="1187450" y="4652963"/>
            <a:ext cx="1944688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66FF"/>
                </a:solidFill>
              </a:rPr>
              <a:t>GLUTAMATO</a:t>
            </a:r>
          </a:p>
        </p:txBody>
      </p:sp>
      <p:sp>
        <p:nvSpPr>
          <p:cNvPr id="165895" name="Text Box 7" descr="25%"/>
          <p:cNvSpPr txBox="1">
            <a:spLocks noChangeArrowheads="1"/>
          </p:cNvSpPr>
          <p:nvPr/>
        </p:nvSpPr>
        <p:spPr bwMode="auto">
          <a:xfrm>
            <a:off x="1116013" y="3644900"/>
            <a:ext cx="1943100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66FF"/>
                </a:solidFill>
              </a:rPr>
              <a:t>TRIPTOFANO</a:t>
            </a:r>
          </a:p>
        </p:txBody>
      </p:sp>
      <p:sp>
        <p:nvSpPr>
          <p:cNvPr id="165896" name="Text Box 8" descr="25%"/>
          <p:cNvSpPr txBox="1">
            <a:spLocks noChangeArrowheads="1"/>
          </p:cNvSpPr>
          <p:nvPr/>
        </p:nvSpPr>
        <p:spPr bwMode="auto">
          <a:xfrm>
            <a:off x="1258888" y="5516563"/>
            <a:ext cx="1512887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66FF"/>
                </a:solidFill>
              </a:rPr>
              <a:t>DOPA</a:t>
            </a:r>
          </a:p>
        </p:txBody>
      </p:sp>
      <p:sp>
        <p:nvSpPr>
          <p:cNvPr id="165898" name="AutoShape 10" descr="25%"/>
          <p:cNvSpPr>
            <a:spLocks noChangeArrowheads="1"/>
          </p:cNvSpPr>
          <p:nvPr/>
        </p:nvSpPr>
        <p:spPr bwMode="auto">
          <a:xfrm>
            <a:off x="3779838" y="1628775"/>
            <a:ext cx="1223962" cy="4537075"/>
          </a:xfrm>
          <a:prstGeom prst="rightArrowCallout">
            <a:avLst>
              <a:gd name="adj1" fmla="val 46405"/>
              <a:gd name="adj2" fmla="val 46336"/>
              <a:gd name="adj3" fmla="val 31130"/>
              <a:gd name="adj4" fmla="val 34037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 sz="2000" b="1"/>
          </a:p>
          <a:p>
            <a:pPr algn="ctr"/>
            <a:r>
              <a:rPr lang="es-ES" sz="2000" b="1"/>
              <a:t>D</a:t>
            </a:r>
          </a:p>
          <a:p>
            <a:pPr algn="ctr"/>
            <a:r>
              <a:rPr lang="es-ES" sz="2000" b="1"/>
              <a:t>E</a:t>
            </a:r>
          </a:p>
          <a:p>
            <a:pPr algn="ctr"/>
            <a:r>
              <a:rPr lang="es-ES" sz="2000" b="1"/>
              <a:t>S</a:t>
            </a:r>
          </a:p>
          <a:p>
            <a:pPr algn="ctr"/>
            <a:r>
              <a:rPr lang="es-ES" sz="2000" b="1"/>
              <a:t>C</a:t>
            </a:r>
          </a:p>
          <a:p>
            <a:pPr algn="ctr"/>
            <a:r>
              <a:rPr lang="es-ES" sz="2000" b="1"/>
              <a:t>A</a:t>
            </a:r>
          </a:p>
          <a:p>
            <a:pPr algn="ctr"/>
            <a:r>
              <a:rPr lang="es-ES" sz="2000" b="1"/>
              <a:t>R</a:t>
            </a:r>
          </a:p>
          <a:p>
            <a:pPr algn="ctr"/>
            <a:r>
              <a:rPr lang="es-ES" sz="2000" b="1"/>
              <a:t>B</a:t>
            </a:r>
          </a:p>
          <a:p>
            <a:pPr algn="ctr"/>
            <a:r>
              <a:rPr lang="es-ES" sz="2000" b="1"/>
              <a:t>O</a:t>
            </a:r>
          </a:p>
          <a:p>
            <a:pPr algn="ctr"/>
            <a:r>
              <a:rPr lang="es-ES" sz="2000" b="1"/>
              <a:t>X</a:t>
            </a:r>
          </a:p>
          <a:p>
            <a:pPr algn="ctr"/>
            <a:r>
              <a:rPr lang="es-ES" sz="2000" b="1"/>
              <a:t>I</a:t>
            </a:r>
          </a:p>
          <a:p>
            <a:pPr algn="ctr"/>
            <a:r>
              <a:rPr lang="es-ES" sz="2000" b="1"/>
              <a:t>L</a:t>
            </a:r>
          </a:p>
          <a:p>
            <a:pPr algn="ctr"/>
            <a:r>
              <a:rPr lang="es-ES" sz="2000" b="1"/>
              <a:t>A</a:t>
            </a:r>
          </a:p>
          <a:p>
            <a:pPr algn="ctr"/>
            <a:r>
              <a:rPr lang="es-ES" sz="2000" b="1"/>
              <a:t>S</a:t>
            </a:r>
          </a:p>
          <a:p>
            <a:pPr algn="ctr"/>
            <a:r>
              <a:rPr lang="es-ES" sz="2000" b="1"/>
              <a:t>A</a:t>
            </a:r>
          </a:p>
          <a:p>
            <a:pPr algn="ctr"/>
            <a:endParaRPr lang="es-ES" sz="2000" b="1"/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4427538" y="3709988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FF3300"/>
                </a:solidFill>
              </a:rPr>
              <a:t>PPL</a:t>
            </a:r>
          </a:p>
        </p:txBody>
      </p:sp>
      <p:sp>
        <p:nvSpPr>
          <p:cNvPr id="165900" name="Text Box 12" descr="25%"/>
          <p:cNvSpPr txBox="1">
            <a:spLocks noChangeArrowheads="1"/>
          </p:cNvSpPr>
          <p:nvPr/>
        </p:nvSpPr>
        <p:spPr bwMode="auto">
          <a:xfrm>
            <a:off x="5292725" y="1916113"/>
            <a:ext cx="1800225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HISTAMINA</a:t>
            </a:r>
          </a:p>
        </p:txBody>
      </p:sp>
      <p:sp>
        <p:nvSpPr>
          <p:cNvPr id="165901" name="Text Box 13" descr="25%"/>
          <p:cNvSpPr txBox="1">
            <a:spLocks noChangeArrowheads="1"/>
          </p:cNvSpPr>
          <p:nvPr/>
        </p:nvSpPr>
        <p:spPr bwMode="auto">
          <a:xfrm>
            <a:off x="5435600" y="2852738"/>
            <a:ext cx="1512888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TIRAMINA</a:t>
            </a:r>
          </a:p>
        </p:txBody>
      </p:sp>
      <p:sp>
        <p:nvSpPr>
          <p:cNvPr id="165902" name="Text Box 14" descr="25%"/>
          <p:cNvSpPr txBox="1">
            <a:spLocks noChangeArrowheads="1"/>
          </p:cNvSpPr>
          <p:nvPr/>
        </p:nvSpPr>
        <p:spPr bwMode="auto">
          <a:xfrm>
            <a:off x="5364163" y="3789363"/>
            <a:ext cx="1943100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SEROTONINA</a:t>
            </a:r>
          </a:p>
        </p:txBody>
      </p:sp>
      <p:sp>
        <p:nvSpPr>
          <p:cNvPr id="165903" name="Text Box 15" descr="25%"/>
          <p:cNvSpPr txBox="1">
            <a:spLocks noChangeArrowheads="1"/>
          </p:cNvSpPr>
          <p:nvPr/>
        </p:nvSpPr>
        <p:spPr bwMode="auto">
          <a:xfrm>
            <a:off x="5364163" y="4652963"/>
            <a:ext cx="1944687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GABA</a:t>
            </a:r>
          </a:p>
        </p:txBody>
      </p:sp>
      <p:sp>
        <p:nvSpPr>
          <p:cNvPr id="165904" name="Text Box 16" descr="25%"/>
          <p:cNvSpPr txBox="1">
            <a:spLocks noChangeArrowheads="1"/>
          </p:cNvSpPr>
          <p:nvPr/>
        </p:nvSpPr>
        <p:spPr bwMode="auto">
          <a:xfrm>
            <a:off x="5364163" y="5445125"/>
            <a:ext cx="1871662" cy="406400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3300"/>
                </a:solidFill>
              </a:rPr>
              <a:t>DOPAMINA</a:t>
            </a:r>
          </a:p>
        </p:txBody>
      </p:sp>
      <p:sp>
        <p:nvSpPr>
          <p:cNvPr id="165905" name="Text Box 17"/>
          <p:cNvSpPr txBox="1">
            <a:spLocks noChangeArrowheads="1"/>
          </p:cNvSpPr>
          <p:nvPr/>
        </p:nvSpPr>
        <p:spPr bwMode="auto">
          <a:xfrm>
            <a:off x="8027988" y="2924175"/>
            <a:ext cx="719137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VC</a:t>
            </a:r>
          </a:p>
        </p:txBody>
      </p:sp>
      <p:sp>
        <p:nvSpPr>
          <p:cNvPr id="165906" name="Text Box 18"/>
          <p:cNvSpPr txBox="1">
            <a:spLocks noChangeArrowheads="1"/>
          </p:cNvSpPr>
          <p:nvPr/>
        </p:nvSpPr>
        <p:spPr bwMode="auto">
          <a:xfrm>
            <a:off x="8027988" y="3789363"/>
            <a:ext cx="719137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VC</a:t>
            </a:r>
          </a:p>
        </p:txBody>
      </p:sp>
      <p:sp>
        <p:nvSpPr>
          <p:cNvPr id="165907" name="Text Box 19"/>
          <p:cNvSpPr txBox="1">
            <a:spLocks noChangeArrowheads="1"/>
          </p:cNvSpPr>
          <p:nvPr/>
        </p:nvSpPr>
        <p:spPr bwMode="auto">
          <a:xfrm>
            <a:off x="7451725" y="1916113"/>
            <a:ext cx="1547813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     PA    HCl</a:t>
            </a:r>
          </a:p>
        </p:txBody>
      </p:sp>
      <p:sp>
        <p:nvSpPr>
          <p:cNvPr id="24594" name="Line 20"/>
          <p:cNvSpPr>
            <a:spLocks noChangeShapeType="1"/>
          </p:cNvSpPr>
          <p:nvPr/>
        </p:nvSpPr>
        <p:spPr bwMode="auto">
          <a:xfrm>
            <a:off x="7667625" y="1989138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4595" name="Line 21"/>
          <p:cNvSpPr>
            <a:spLocks noChangeShapeType="1"/>
          </p:cNvSpPr>
          <p:nvPr/>
        </p:nvSpPr>
        <p:spPr bwMode="auto">
          <a:xfrm>
            <a:off x="8316913" y="191611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lg" len="med"/>
            <a:tailEnd type="non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65911" name="Text Box 23"/>
          <p:cNvSpPr txBox="1">
            <a:spLocks noChangeArrowheads="1"/>
          </p:cNvSpPr>
          <p:nvPr/>
        </p:nvSpPr>
        <p:spPr bwMode="auto">
          <a:xfrm>
            <a:off x="7956550" y="4652963"/>
            <a:ext cx="1008063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(-) SN</a:t>
            </a:r>
          </a:p>
        </p:txBody>
      </p:sp>
      <p:sp>
        <p:nvSpPr>
          <p:cNvPr id="165912" name="Text Box 24"/>
          <p:cNvSpPr txBox="1">
            <a:spLocks noChangeArrowheads="1"/>
          </p:cNvSpPr>
          <p:nvPr/>
        </p:nvSpPr>
        <p:spPr bwMode="auto">
          <a:xfrm>
            <a:off x="4356100" y="6308725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Cimetidina ó tagamet</a:t>
            </a:r>
          </a:p>
        </p:txBody>
      </p:sp>
      <p:sp>
        <p:nvSpPr>
          <p:cNvPr id="165913" name="Text Box 25"/>
          <p:cNvSpPr txBox="1">
            <a:spLocks noChangeArrowheads="1"/>
          </p:cNvSpPr>
          <p:nvPr/>
        </p:nvSpPr>
        <p:spPr bwMode="auto">
          <a:xfrm>
            <a:off x="7956550" y="5373688"/>
            <a:ext cx="1008063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(-) SN</a:t>
            </a:r>
          </a:p>
        </p:txBody>
      </p:sp>
      <p:sp>
        <p:nvSpPr>
          <p:cNvPr id="165914" name="AutoShape 26"/>
          <p:cNvSpPr>
            <a:spLocks noChangeArrowheads="1"/>
          </p:cNvSpPr>
          <p:nvPr/>
        </p:nvSpPr>
        <p:spPr bwMode="auto">
          <a:xfrm>
            <a:off x="7164388" y="2060575"/>
            <a:ext cx="287337" cy="73025"/>
          </a:xfrm>
          <a:prstGeom prst="curvedDownArrow">
            <a:avLst>
              <a:gd name="adj1" fmla="val 78696"/>
              <a:gd name="adj2" fmla="val 15739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5915" name="AutoShape 27"/>
          <p:cNvSpPr>
            <a:spLocks noChangeArrowheads="1"/>
          </p:cNvSpPr>
          <p:nvPr/>
        </p:nvSpPr>
        <p:spPr bwMode="auto">
          <a:xfrm>
            <a:off x="7092950" y="2997200"/>
            <a:ext cx="719138" cy="144463"/>
          </a:xfrm>
          <a:prstGeom prst="curvedDownArrow">
            <a:avLst>
              <a:gd name="adj1" fmla="val 100205"/>
              <a:gd name="adj2" fmla="val 19912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5916" name="AutoShape 28"/>
          <p:cNvSpPr>
            <a:spLocks noChangeArrowheads="1"/>
          </p:cNvSpPr>
          <p:nvPr/>
        </p:nvSpPr>
        <p:spPr bwMode="auto">
          <a:xfrm>
            <a:off x="7308850" y="3860800"/>
            <a:ext cx="719138" cy="144463"/>
          </a:xfrm>
          <a:prstGeom prst="curvedDownArrow">
            <a:avLst>
              <a:gd name="adj1" fmla="val 100205"/>
              <a:gd name="adj2" fmla="val 19912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5917" name="AutoShape 29"/>
          <p:cNvSpPr>
            <a:spLocks noChangeArrowheads="1"/>
          </p:cNvSpPr>
          <p:nvPr/>
        </p:nvSpPr>
        <p:spPr bwMode="auto">
          <a:xfrm>
            <a:off x="7235825" y="5445125"/>
            <a:ext cx="576263" cy="144463"/>
          </a:xfrm>
          <a:prstGeom prst="curvedDownArrow">
            <a:avLst>
              <a:gd name="adj1" fmla="val 80297"/>
              <a:gd name="adj2" fmla="val 15956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65918" name="AutoShape 30"/>
          <p:cNvSpPr>
            <a:spLocks noChangeArrowheads="1"/>
          </p:cNvSpPr>
          <p:nvPr/>
        </p:nvSpPr>
        <p:spPr bwMode="auto">
          <a:xfrm>
            <a:off x="7308850" y="4724400"/>
            <a:ext cx="576263" cy="144463"/>
          </a:xfrm>
          <a:prstGeom prst="curvedDownArrow">
            <a:avLst>
              <a:gd name="adj1" fmla="val 80297"/>
              <a:gd name="adj2" fmla="val 15956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5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5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5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6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65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65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65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65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5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65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65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65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65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6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65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65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65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65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 animBg="1"/>
      <p:bldP spid="165892" grpId="0" animBg="1"/>
      <p:bldP spid="165893" grpId="0" animBg="1"/>
      <p:bldP spid="165894" grpId="0" animBg="1"/>
      <p:bldP spid="165895" grpId="0" animBg="1"/>
      <p:bldP spid="165896" grpId="0" animBg="1"/>
      <p:bldP spid="165898" grpId="0" animBg="1"/>
      <p:bldP spid="165899" grpId="0"/>
      <p:bldP spid="165900" grpId="0" animBg="1"/>
      <p:bldP spid="165901" grpId="0" animBg="1"/>
      <p:bldP spid="165902" grpId="0" animBg="1"/>
      <p:bldP spid="165903" grpId="0" animBg="1"/>
      <p:bldP spid="165904" grpId="0" animBg="1"/>
      <p:bldP spid="165905" grpId="0" animBg="1"/>
      <p:bldP spid="165906" grpId="0" animBg="1"/>
      <p:bldP spid="165907" grpId="0" animBg="1"/>
      <p:bldP spid="165911" grpId="0" animBg="1"/>
      <p:bldP spid="165912" grpId="0"/>
      <p:bldP spid="165913" grpId="0" animBg="1"/>
      <p:bldP spid="165914" grpId="0" animBg="1"/>
      <p:bldP spid="165915" grpId="0" animBg="1"/>
      <p:bldP spid="165916" grpId="0" animBg="1"/>
      <p:bldP spid="165917" grpId="0" animBg="1"/>
      <p:bldP spid="1659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fi21p32"/>
          <p:cNvPicPr>
            <a:picLocks noChangeAspect="1" noChangeArrowheads="1"/>
          </p:cNvPicPr>
          <p:nvPr/>
        </p:nvPicPr>
        <p:blipFill>
          <a:blip r:embed="rId2">
            <a:lum bright="-16000" contrast="18000"/>
          </a:blip>
          <a:srcRect/>
          <a:stretch>
            <a:fillRect/>
          </a:stretch>
        </p:blipFill>
        <p:spPr bwMode="auto">
          <a:xfrm>
            <a:off x="2114550" y="1268413"/>
            <a:ext cx="48863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2987675" y="1844675"/>
            <a:ext cx="936625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/>
              <a:t>Tirosina</a:t>
            </a:r>
          </a:p>
        </p:txBody>
      </p:sp>
      <p:sp>
        <p:nvSpPr>
          <p:cNvPr id="25604" name="Text Box 7"/>
          <p:cNvSpPr txBox="1">
            <a:spLocks noChangeArrowheads="1"/>
          </p:cNvSpPr>
          <p:nvPr/>
        </p:nvSpPr>
        <p:spPr bwMode="auto">
          <a:xfrm rot="-743362">
            <a:off x="3486150" y="1989138"/>
            <a:ext cx="1712913" cy="269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100" i="1"/>
              <a:t>Tirosina hidroxilasa</a:t>
            </a:r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 rot="-705166">
            <a:off x="3429000" y="3787775"/>
            <a:ext cx="1712913" cy="328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100" i="1"/>
              <a:t>Dopa descarboxilasa</a:t>
            </a:r>
          </a:p>
        </p:txBody>
      </p:sp>
      <p:sp>
        <p:nvSpPr>
          <p:cNvPr id="25606" name="Text Box 9"/>
          <p:cNvSpPr txBox="1">
            <a:spLocks noChangeArrowheads="1"/>
          </p:cNvSpPr>
          <p:nvPr/>
        </p:nvSpPr>
        <p:spPr bwMode="auto">
          <a:xfrm>
            <a:off x="5580063" y="3500438"/>
            <a:ext cx="1225550" cy="395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/>
              <a:t>Adrenalina</a:t>
            </a:r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5508625" y="5516563"/>
            <a:ext cx="1512888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/>
              <a:t>Noradrenalina</a:t>
            </a:r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2700338" y="5445125"/>
            <a:ext cx="1225550" cy="395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/>
              <a:t>Dopamina</a:t>
            </a:r>
          </a:p>
        </p:txBody>
      </p:sp>
      <p:sp>
        <p:nvSpPr>
          <p:cNvPr id="25609" name="Text Box 12"/>
          <p:cNvSpPr txBox="1">
            <a:spLocks noChangeArrowheads="1"/>
          </p:cNvSpPr>
          <p:nvPr/>
        </p:nvSpPr>
        <p:spPr bwMode="auto">
          <a:xfrm rot="-705166">
            <a:off x="4030663" y="5126038"/>
            <a:ext cx="1206500" cy="454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100" i="1"/>
              <a:t>Dopamina </a:t>
            </a:r>
            <a:r>
              <a:rPr lang="es-ES" sz="1100" i="1">
                <a:latin typeface="Symbol" pitchFamily="18" charset="2"/>
              </a:rPr>
              <a:t>b</a:t>
            </a:r>
            <a:r>
              <a:rPr lang="es-ES" sz="1100" i="1"/>
              <a:t>-hidroxilasa</a:t>
            </a:r>
          </a:p>
        </p:txBody>
      </p:sp>
      <p:sp>
        <p:nvSpPr>
          <p:cNvPr id="25610" name="Text Box 13"/>
          <p:cNvSpPr txBox="1">
            <a:spLocks noChangeArrowheads="1"/>
          </p:cNvSpPr>
          <p:nvPr/>
        </p:nvSpPr>
        <p:spPr bwMode="auto">
          <a:xfrm>
            <a:off x="4427538" y="5661025"/>
            <a:ext cx="862012" cy="455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100"/>
              <a:t>Acido ascórbico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250825" y="0"/>
            <a:ext cx="8893175" cy="107632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/>
              <a:t>BIOSINTESIS DE DOPAMINA, ADRENALINA, NORADRENALINA.</a:t>
            </a:r>
          </a:p>
        </p:txBody>
      </p:sp>
      <p:sp>
        <p:nvSpPr>
          <p:cNvPr id="25612" name="Text Box 15"/>
          <p:cNvSpPr txBox="1">
            <a:spLocks noChangeArrowheads="1"/>
          </p:cNvSpPr>
          <p:nvPr/>
        </p:nvSpPr>
        <p:spPr bwMode="auto">
          <a:xfrm>
            <a:off x="1835150" y="2349500"/>
            <a:ext cx="1512888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s-ES" sz="1600" b="1">
                <a:solidFill>
                  <a:schemeClr val="accent2"/>
                </a:solidFill>
              </a:rPr>
              <a:t>H</a:t>
            </a:r>
            <a:r>
              <a:rPr lang="es-ES" sz="1600" b="1" baseline="-25000">
                <a:solidFill>
                  <a:schemeClr val="accent2"/>
                </a:solidFill>
              </a:rPr>
              <a:t>4</a:t>
            </a:r>
            <a:r>
              <a:rPr lang="es-ES" sz="1600" b="1">
                <a:solidFill>
                  <a:schemeClr val="accent2"/>
                </a:solidFill>
              </a:rPr>
              <a:t>-Biopterina</a:t>
            </a:r>
          </a:p>
        </p:txBody>
      </p:sp>
      <p:sp>
        <p:nvSpPr>
          <p:cNvPr id="25613" name="Text Box 16"/>
          <p:cNvSpPr txBox="1">
            <a:spLocks noChangeArrowheads="1"/>
          </p:cNvSpPr>
          <p:nvPr/>
        </p:nvSpPr>
        <p:spPr bwMode="auto">
          <a:xfrm>
            <a:off x="4356100" y="2492375"/>
            <a:ext cx="1511300" cy="285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ES" sz="1600" b="1">
                <a:solidFill>
                  <a:schemeClr val="accent2"/>
                </a:solidFill>
              </a:rPr>
              <a:t>H</a:t>
            </a:r>
            <a:r>
              <a:rPr lang="es-ES" sz="1600" b="1" baseline="-25000">
                <a:solidFill>
                  <a:schemeClr val="accent2"/>
                </a:solidFill>
              </a:rPr>
              <a:t>2</a:t>
            </a:r>
            <a:r>
              <a:rPr lang="es-ES" sz="1600" b="1">
                <a:solidFill>
                  <a:schemeClr val="accent2"/>
                </a:solidFill>
              </a:rPr>
              <a:t>-Biopterina</a:t>
            </a:r>
          </a:p>
        </p:txBody>
      </p:sp>
      <p:sp>
        <p:nvSpPr>
          <p:cNvPr id="25614" name="Text Box 17"/>
          <p:cNvSpPr txBox="1">
            <a:spLocks noChangeArrowheads="1"/>
          </p:cNvSpPr>
          <p:nvPr/>
        </p:nvSpPr>
        <p:spPr bwMode="auto">
          <a:xfrm>
            <a:off x="5148263" y="4221163"/>
            <a:ext cx="72072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1"/>
              <a:t>SAM</a:t>
            </a:r>
          </a:p>
        </p:txBody>
      </p:sp>
      <p:sp>
        <p:nvSpPr>
          <p:cNvPr id="25615" name="Rectangle 18"/>
          <p:cNvSpPr>
            <a:spLocks noChangeArrowheads="1"/>
          </p:cNvSpPr>
          <p:nvPr/>
        </p:nvSpPr>
        <p:spPr bwMode="auto">
          <a:xfrm>
            <a:off x="395288" y="6165850"/>
            <a:ext cx="6780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400" b="1" i="1"/>
              <a:t>Inactivación:</a:t>
            </a:r>
            <a:r>
              <a:rPr lang="es-ES" sz="1400" i="1"/>
              <a:t>mono-amino oxidasa</a:t>
            </a:r>
            <a:r>
              <a:rPr lang="es-ES" sz="1400"/>
              <a:t> </a:t>
            </a:r>
            <a:r>
              <a:rPr lang="es-ES" sz="1400" b="1"/>
              <a:t>(MAO)</a:t>
            </a:r>
            <a:r>
              <a:rPr lang="es-ES" sz="1400"/>
              <a:t> y la </a:t>
            </a:r>
            <a:r>
              <a:rPr lang="es-ES" sz="1400" i="1"/>
              <a:t>catecol-O-metil transferasa</a:t>
            </a:r>
            <a:r>
              <a:rPr lang="es-ES" sz="1400"/>
              <a:t> </a:t>
            </a:r>
            <a:r>
              <a:rPr lang="es-ES" sz="1400" b="1"/>
              <a:t>(COMT).</a:t>
            </a:r>
            <a:r>
              <a:rPr lang="es-ES" sz="1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32775" cy="1141413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BIOSINTESIS DE AMINOACIDOS</a:t>
            </a:r>
          </a:p>
        </p:txBody>
      </p:sp>
      <p:sp>
        <p:nvSpPr>
          <p:cNvPr id="173059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  <a:pattFill prst="pct2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pPr eaLnBrk="1" hangingPunct="1"/>
            <a:r>
              <a:rPr lang="es-ES" sz="2400" b="1" smtClean="0"/>
              <a:t>Los mamíferos sintetizan los aminoácidos no esenciales.</a:t>
            </a:r>
          </a:p>
          <a:p>
            <a:pPr eaLnBrk="1" hangingPunct="1">
              <a:buFontTx/>
              <a:buNone/>
            </a:pPr>
            <a:endParaRPr lang="es-ES" sz="2400" b="1" smtClean="0"/>
          </a:p>
          <a:p>
            <a:pPr eaLnBrk="1" hangingPunct="1"/>
            <a:r>
              <a:rPr lang="es-ES" sz="2400" b="1" smtClean="0"/>
              <a:t>El esqueleto carbonado de la mayoría de los aminoácidos proceden de: Glicerato-3-fosfato, piruvato, </a:t>
            </a:r>
            <a:r>
              <a:rPr lang="es-ES" sz="2400" b="1" smtClean="0">
                <a:latin typeface="Symbol" pitchFamily="18" charset="2"/>
              </a:rPr>
              <a:t>a</a:t>
            </a:r>
            <a:r>
              <a:rPr lang="es-ES" sz="2400" b="1" smtClean="0"/>
              <a:t>-cetoglutarato ó oxalacetato.</a:t>
            </a:r>
          </a:p>
          <a:p>
            <a:pPr eaLnBrk="1" hangingPunct="1"/>
            <a:endParaRPr lang="es-ES" sz="2400" b="1" smtClean="0"/>
          </a:p>
          <a:p>
            <a:pPr eaLnBrk="1" hangingPunct="1"/>
            <a:r>
              <a:rPr lang="es-ES" sz="2400" b="1" smtClean="0"/>
              <a:t>Varios aminoácidos se obtienen por reacciones de transaminación.</a:t>
            </a:r>
          </a:p>
          <a:p>
            <a:pPr eaLnBrk="1" hangingPunct="1"/>
            <a:endParaRPr lang="es-ES" sz="2400" b="1" smtClean="0"/>
          </a:p>
          <a:p>
            <a:pPr eaLnBrk="1" hangingPunct="1"/>
            <a:r>
              <a:rPr lang="es-ES" sz="2400" b="1" smtClean="0"/>
              <a:t>En varias reacciones de síntesis, se utilizan como dadores de equivalentes de reducción NADPH ó NADH y como dadores de carbono derivados de Folato ó SAM.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30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nimBg="1"/>
      <p:bldP spid="17305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7"/>
          <p:cNvSpPr>
            <a:spLocks noChangeArrowheads="1"/>
          </p:cNvSpPr>
          <p:nvPr/>
        </p:nvSpPr>
        <p:spPr bwMode="auto">
          <a:xfrm>
            <a:off x="3635375" y="4797425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7651" name="Text Box 28" descr="20%"/>
          <p:cNvSpPr txBox="1">
            <a:spLocks noChangeArrowheads="1"/>
          </p:cNvSpPr>
          <p:nvPr/>
        </p:nvSpPr>
        <p:spPr bwMode="auto">
          <a:xfrm>
            <a:off x="2916238" y="5589588"/>
            <a:ext cx="1389062" cy="3968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/>
              <a:t>Aspartato</a:t>
            </a:r>
            <a:endParaRPr lang="es-ES" sz="2000"/>
          </a:p>
        </p:txBody>
      </p:sp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250825" y="260350"/>
            <a:ext cx="8893175" cy="107632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200" b="1"/>
              <a:t>Reacciones en las que puede intervenir el amoníaco</a:t>
            </a: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2916238" y="3213100"/>
            <a:ext cx="12954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Aspartato</a:t>
            </a: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6300788" y="3284538"/>
            <a:ext cx="143986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Glutamato</a:t>
            </a: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4284663" y="3284538"/>
            <a:ext cx="1944687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>
                <a:latin typeface="Symbol" pitchFamily="18" charset="2"/>
              </a:rPr>
              <a:t>a</a:t>
            </a:r>
            <a:r>
              <a:rPr lang="es-ES" sz="2000"/>
              <a:t>-cetoglutarato</a:t>
            </a:r>
          </a:p>
        </p:txBody>
      </p:sp>
      <p:sp>
        <p:nvSpPr>
          <p:cNvPr id="27656" name="Text Box 6" descr="25%"/>
          <p:cNvSpPr txBox="1">
            <a:spLocks noChangeArrowheads="1"/>
          </p:cNvSpPr>
          <p:nvPr/>
        </p:nvSpPr>
        <p:spPr bwMode="auto">
          <a:xfrm>
            <a:off x="2771775" y="4221163"/>
            <a:ext cx="1814513" cy="609600"/>
          </a:xfrm>
          <a:prstGeom prst="rect">
            <a:avLst/>
          </a:prstGeom>
          <a:pattFill prst="pct25">
            <a:fgClr>
              <a:srgbClr val="CC99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s-ES" sz="2000" b="1"/>
              <a:t>Asparragina</a:t>
            </a:r>
          </a:p>
        </p:txBody>
      </p:sp>
      <p:sp>
        <p:nvSpPr>
          <p:cNvPr id="27657" name="Text Box 7" descr="25%"/>
          <p:cNvSpPr txBox="1">
            <a:spLocks noChangeArrowheads="1"/>
          </p:cNvSpPr>
          <p:nvPr/>
        </p:nvSpPr>
        <p:spPr bwMode="auto">
          <a:xfrm>
            <a:off x="4716463" y="4221163"/>
            <a:ext cx="1439862" cy="609600"/>
          </a:xfrm>
          <a:prstGeom prst="rect">
            <a:avLst/>
          </a:prstGeom>
          <a:pattFill prst="pct25">
            <a:fgClr>
              <a:srgbClr val="CC99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s-ES" sz="2000" b="1"/>
              <a:t>Glutamato</a:t>
            </a:r>
          </a:p>
        </p:txBody>
      </p:sp>
      <p:sp>
        <p:nvSpPr>
          <p:cNvPr id="27658" name="Text Box 8" descr="25%"/>
          <p:cNvSpPr txBox="1">
            <a:spLocks noChangeArrowheads="1"/>
          </p:cNvSpPr>
          <p:nvPr/>
        </p:nvSpPr>
        <p:spPr bwMode="auto">
          <a:xfrm>
            <a:off x="6300788" y="4221163"/>
            <a:ext cx="1439862" cy="609600"/>
          </a:xfrm>
          <a:prstGeom prst="rect">
            <a:avLst/>
          </a:prstGeom>
          <a:pattFill prst="pct25">
            <a:fgClr>
              <a:srgbClr val="CC99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s-ES" sz="2000" b="1"/>
              <a:t>Glutamina</a:t>
            </a:r>
          </a:p>
        </p:txBody>
      </p:sp>
      <p:sp>
        <p:nvSpPr>
          <p:cNvPr id="27659" name="Text Box 9" descr="25%"/>
          <p:cNvSpPr txBox="1">
            <a:spLocks noChangeArrowheads="1"/>
          </p:cNvSpPr>
          <p:nvPr/>
        </p:nvSpPr>
        <p:spPr bwMode="auto">
          <a:xfrm>
            <a:off x="323850" y="4221163"/>
            <a:ext cx="2374900" cy="396875"/>
          </a:xfrm>
          <a:prstGeom prst="rect">
            <a:avLst/>
          </a:prstGeom>
          <a:pattFill prst="pct25">
            <a:fgClr>
              <a:srgbClr val="CC99FF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Carbamil fosfato</a:t>
            </a:r>
          </a:p>
        </p:txBody>
      </p:sp>
      <p:sp>
        <p:nvSpPr>
          <p:cNvPr id="27660" name="Text Box 10"/>
          <p:cNvSpPr txBox="1">
            <a:spLocks noChangeArrowheads="1"/>
          </p:cNvSpPr>
          <p:nvPr/>
        </p:nvSpPr>
        <p:spPr bwMode="auto">
          <a:xfrm>
            <a:off x="3835400" y="1412875"/>
            <a:ext cx="1225550" cy="609600"/>
          </a:xfrm>
          <a:prstGeom prst="rect">
            <a:avLst/>
          </a:prstGeom>
          <a:solidFill>
            <a:srgbClr val="EDF55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70000"/>
              </a:lnSpc>
              <a:spcBef>
                <a:spcPct val="50000"/>
              </a:spcBef>
            </a:pPr>
            <a:r>
              <a:rPr lang="es-ES" sz="2000" b="1"/>
              <a:t>NH</a:t>
            </a:r>
            <a:r>
              <a:rPr lang="es-ES" sz="2000" b="1" baseline="-25000"/>
              <a:t>3</a:t>
            </a:r>
            <a:endParaRPr lang="es-ES" sz="2000" b="1"/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1835150" y="2924175"/>
            <a:ext cx="936625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60000"/>
              </a:lnSpc>
              <a:spcBef>
                <a:spcPct val="50000"/>
              </a:spcBef>
            </a:pPr>
            <a:r>
              <a:rPr lang="es-ES" sz="2000" b="1"/>
              <a:t>CO</a:t>
            </a:r>
            <a:r>
              <a:rPr lang="es-ES" sz="2000" b="1" baseline="-25000"/>
              <a:t>2</a:t>
            </a:r>
            <a:r>
              <a:rPr lang="es-ES" sz="2000" b="1"/>
              <a:t> </a:t>
            </a:r>
          </a:p>
        </p:txBody>
      </p:sp>
      <p:sp>
        <p:nvSpPr>
          <p:cNvPr id="27662" name="Text Box 12" descr="25%"/>
          <p:cNvSpPr txBox="1">
            <a:spLocks noChangeArrowheads="1"/>
          </p:cNvSpPr>
          <p:nvPr/>
        </p:nvSpPr>
        <p:spPr bwMode="auto">
          <a:xfrm>
            <a:off x="539750" y="5589588"/>
            <a:ext cx="1584325" cy="112712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2000"/>
              <a:t>Arginina</a:t>
            </a:r>
          </a:p>
          <a:p>
            <a:pPr>
              <a:spcBef>
                <a:spcPct val="50000"/>
              </a:spcBef>
            </a:pPr>
            <a:r>
              <a:rPr lang="es-ES" sz="2000"/>
              <a:t>Pirimidinas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" sz="2000"/>
              <a:t>Urea</a:t>
            </a:r>
          </a:p>
        </p:txBody>
      </p:sp>
      <p:sp>
        <p:nvSpPr>
          <p:cNvPr id="27663" name="Text Box 13" descr="25%"/>
          <p:cNvSpPr txBox="1">
            <a:spLocks noChangeArrowheads="1"/>
          </p:cNvSpPr>
          <p:nvPr/>
        </p:nvSpPr>
        <p:spPr bwMode="auto">
          <a:xfrm>
            <a:off x="4356100" y="5734050"/>
            <a:ext cx="1908175" cy="70167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Otros aminoácidos</a:t>
            </a:r>
          </a:p>
        </p:txBody>
      </p:sp>
      <p:sp>
        <p:nvSpPr>
          <p:cNvPr id="27664" name="Text Box 14" descr="25%"/>
          <p:cNvSpPr txBox="1">
            <a:spLocks noChangeArrowheads="1"/>
          </p:cNvSpPr>
          <p:nvPr/>
        </p:nvSpPr>
        <p:spPr bwMode="auto">
          <a:xfrm>
            <a:off x="6443663" y="5546725"/>
            <a:ext cx="1701800" cy="1311275"/>
          </a:xfrm>
          <a:prstGeom prst="rect">
            <a:avLst/>
          </a:prstGeom>
          <a:pattFill prst="pct25">
            <a:fgClr>
              <a:schemeClr val="accent1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Glutamato, triptofano, histidina,    Purinas, etc.</a:t>
            </a:r>
          </a:p>
        </p:txBody>
      </p:sp>
      <p:sp>
        <p:nvSpPr>
          <p:cNvPr id="27665" name="AutoShape 15"/>
          <p:cNvSpPr>
            <a:spLocks noChangeArrowheads="1"/>
          </p:cNvSpPr>
          <p:nvPr/>
        </p:nvSpPr>
        <p:spPr bwMode="auto">
          <a:xfrm>
            <a:off x="1116013" y="4724400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7666" name="AutoShape 16"/>
          <p:cNvSpPr>
            <a:spLocks noChangeArrowheads="1"/>
          </p:cNvSpPr>
          <p:nvPr/>
        </p:nvSpPr>
        <p:spPr bwMode="auto">
          <a:xfrm>
            <a:off x="5148263" y="4941888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7667" name="AutoShape 17"/>
          <p:cNvSpPr>
            <a:spLocks noChangeArrowheads="1"/>
          </p:cNvSpPr>
          <p:nvPr/>
        </p:nvSpPr>
        <p:spPr bwMode="auto">
          <a:xfrm>
            <a:off x="6948488" y="4868863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27668" name="Line 18"/>
          <p:cNvSpPr>
            <a:spLocks noChangeShapeType="1"/>
          </p:cNvSpPr>
          <p:nvPr/>
        </p:nvSpPr>
        <p:spPr bwMode="auto">
          <a:xfrm flipH="1">
            <a:off x="1763713" y="3573463"/>
            <a:ext cx="504825" cy="577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69" name="Line 19"/>
          <p:cNvSpPr>
            <a:spLocks noChangeShapeType="1"/>
          </p:cNvSpPr>
          <p:nvPr/>
        </p:nvSpPr>
        <p:spPr bwMode="auto">
          <a:xfrm rot="20446098" flipH="1">
            <a:off x="3563938" y="3716338"/>
            <a:ext cx="287337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70" name="Line 20"/>
          <p:cNvSpPr>
            <a:spLocks noChangeShapeType="1"/>
          </p:cNvSpPr>
          <p:nvPr/>
        </p:nvSpPr>
        <p:spPr bwMode="auto">
          <a:xfrm rot="19374811" flipH="1">
            <a:off x="5076825" y="3716338"/>
            <a:ext cx="287338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71" name="Line 21"/>
          <p:cNvSpPr>
            <a:spLocks noChangeShapeType="1"/>
          </p:cNvSpPr>
          <p:nvPr/>
        </p:nvSpPr>
        <p:spPr bwMode="auto">
          <a:xfrm rot="18100871" flipH="1">
            <a:off x="7056437" y="3608388"/>
            <a:ext cx="144463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72" name="Line 22"/>
          <p:cNvSpPr>
            <a:spLocks noChangeShapeType="1"/>
          </p:cNvSpPr>
          <p:nvPr/>
        </p:nvSpPr>
        <p:spPr bwMode="auto">
          <a:xfrm flipH="1">
            <a:off x="2555875" y="1989138"/>
            <a:ext cx="113665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73" name="Line 23"/>
          <p:cNvSpPr>
            <a:spLocks noChangeShapeType="1"/>
          </p:cNvSpPr>
          <p:nvPr/>
        </p:nvSpPr>
        <p:spPr bwMode="auto">
          <a:xfrm rot="20396293" flipH="1">
            <a:off x="3717925" y="2162175"/>
            <a:ext cx="79375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74" name="Line 24"/>
          <p:cNvSpPr>
            <a:spLocks noChangeShapeType="1"/>
          </p:cNvSpPr>
          <p:nvPr/>
        </p:nvSpPr>
        <p:spPr bwMode="auto">
          <a:xfrm rot="18373060" flipH="1">
            <a:off x="4444206" y="2116932"/>
            <a:ext cx="661987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27675" name="Line 25"/>
          <p:cNvSpPr>
            <a:spLocks noChangeShapeType="1"/>
          </p:cNvSpPr>
          <p:nvPr/>
        </p:nvSpPr>
        <p:spPr bwMode="auto">
          <a:xfrm rot="16351665" flipH="1">
            <a:off x="5075238" y="1989137"/>
            <a:ext cx="1081088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98682" name="Rectangle 26"/>
          <p:cNvSpPr>
            <a:spLocks noChangeArrowheads="1"/>
          </p:cNvSpPr>
          <p:nvPr/>
        </p:nvSpPr>
        <p:spPr bwMode="auto">
          <a:xfrm>
            <a:off x="323850" y="4724400"/>
            <a:ext cx="7920038" cy="213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8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BIOSINTESIS DE ASPARTATO, GLUTAMATO Y ALANINA</a:t>
            </a:r>
          </a:p>
        </p:txBody>
      </p:sp>
      <p:sp>
        <p:nvSpPr>
          <p:cNvPr id="28675" name="Text Box 5" descr="50%"/>
          <p:cNvSpPr txBox="1">
            <a:spLocks noChangeArrowheads="1"/>
          </p:cNvSpPr>
          <p:nvPr/>
        </p:nvSpPr>
        <p:spPr bwMode="auto">
          <a:xfrm>
            <a:off x="1116013" y="2492375"/>
            <a:ext cx="2303462" cy="376238"/>
          </a:xfrm>
          <a:prstGeom prst="rect">
            <a:avLst/>
          </a:prstGeom>
          <a:pattFill prst="pct50">
            <a:fgClr>
              <a:srgbClr val="FF99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PIRUVATO</a:t>
            </a:r>
          </a:p>
        </p:txBody>
      </p:sp>
      <p:sp>
        <p:nvSpPr>
          <p:cNvPr id="28676" name="Text Box 6" descr="50%"/>
          <p:cNvSpPr txBox="1">
            <a:spLocks noChangeArrowheads="1"/>
          </p:cNvSpPr>
          <p:nvPr/>
        </p:nvSpPr>
        <p:spPr bwMode="auto">
          <a:xfrm>
            <a:off x="1116013" y="3644900"/>
            <a:ext cx="2303462" cy="376238"/>
          </a:xfrm>
          <a:prstGeom prst="rect">
            <a:avLst/>
          </a:prstGeom>
          <a:pattFill prst="pct50">
            <a:fgClr>
              <a:srgbClr val="FF99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OXALACETATO</a:t>
            </a:r>
          </a:p>
        </p:txBody>
      </p:sp>
      <p:sp>
        <p:nvSpPr>
          <p:cNvPr id="28677" name="Text Box 7" descr="50%"/>
          <p:cNvSpPr txBox="1">
            <a:spLocks noChangeArrowheads="1"/>
          </p:cNvSpPr>
          <p:nvPr/>
        </p:nvSpPr>
        <p:spPr bwMode="auto">
          <a:xfrm>
            <a:off x="1042988" y="4581525"/>
            <a:ext cx="2592387" cy="376238"/>
          </a:xfrm>
          <a:prstGeom prst="rect">
            <a:avLst/>
          </a:prstGeom>
          <a:pattFill prst="pct50">
            <a:fgClr>
              <a:srgbClr val="FF990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latin typeface="Symbol" pitchFamily="18" charset="2"/>
              </a:rPr>
              <a:t>a</a:t>
            </a:r>
            <a:r>
              <a:rPr lang="es-ES" b="1"/>
              <a:t>-CETOGLUTARATO</a:t>
            </a: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5580063" y="2492375"/>
            <a:ext cx="1943100" cy="376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ALANINA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580063" y="3716338"/>
            <a:ext cx="19431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ASPARTATO</a:t>
            </a: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5651500" y="4652963"/>
            <a:ext cx="1943100" cy="3762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GLUTAMATO</a:t>
            </a:r>
          </a:p>
        </p:txBody>
      </p:sp>
      <p:sp>
        <p:nvSpPr>
          <p:cNvPr id="28681" name="AutoShape 11"/>
          <p:cNvSpPr>
            <a:spLocks noChangeArrowheads="1"/>
          </p:cNvSpPr>
          <p:nvPr/>
        </p:nvSpPr>
        <p:spPr bwMode="auto">
          <a:xfrm>
            <a:off x="4140200" y="2276475"/>
            <a:ext cx="1008063" cy="3960813"/>
          </a:xfrm>
          <a:prstGeom prst="rightArrowCallout">
            <a:avLst>
              <a:gd name="adj1" fmla="val 55481"/>
              <a:gd name="adj2" fmla="val 98228"/>
              <a:gd name="adj3" fmla="val 16694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b="1"/>
              <a:t>T</a:t>
            </a:r>
          </a:p>
          <a:p>
            <a:pPr algn="ctr"/>
            <a:r>
              <a:rPr lang="es-ES" b="1"/>
              <a:t>R</a:t>
            </a:r>
          </a:p>
          <a:p>
            <a:pPr algn="ctr"/>
            <a:r>
              <a:rPr lang="es-ES" b="1"/>
              <a:t>A</a:t>
            </a:r>
          </a:p>
          <a:p>
            <a:pPr algn="ctr"/>
            <a:r>
              <a:rPr lang="es-ES" b="1"/>
              <a:t>N</a:t>
            </a:r>
          </a:p>
          <a:p>
            <a:pPr algn="ctr"/>
            <a:r>
              <a:rPr lang="es-ES" b="1"/>
              <a:t>S</a:t>
            </a:r>
          </a:p>
          <a:p>
            <a:pPr algn="ctr"/>
            <a:r>
              <a:rPr lang="es-ES" b="1"/>
              <a:t>A</a:t>
            </a:r>
          </a:p>
          <a:p>
            <a:pPr algn="ctr"/>
            <a:r>
              <a:rPr lang="es-ES" b="1"/>
              <a:t>M</a:t>
            </a:r>
          </a:p>
          <a:p>
            <a:pPr algn="ctr"/>
            <a:r>
              <a:rPr lang="es-ES" b="1"/>
              <a:t>I</a:t>
            </a:r>
          </a:p>
          <a:p>
            <a:pPr algn="ctr"/>
            <a:r>
              <a:rPr lang="es-ES" b="1"/>
              <a:t>N</a:t>
            </a:r>
          </a:p>
          <a:p>
            <a:pPr algn="ctr"/>
            <a:r>
              <a:rPr lang="es-ES" b="1"/>
              <a:t>A</a:t>
            </a:r>
          </a:p>
          <a:p>
            <a:pPr algn="ctr"/>
            <a:r>
              <a:rPr lang="es-ES" b="1"/>
              <a:t>C</a:t>
            </a:r>
          </a:p>
          <a:p>
            <a:pPr algn="ctr"/>
            <a:r>
              <a:rPr lang="es-ES" b="1"/>
              <a:t>I</a:t>
            </a:r>
          </a:p>
          <a:p>
            <a:pPr algn="ctr"/>
            <a:r>
              <a:rPr lang="es-ES" b="1"/>
              <a:t>O</a:t>
            </a:r>
          </a:p>
          <a:p>
            <a:pPr algn="ctr"/>
            <a:r>
              <a:rPr lang="es-ES" b="1"/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to 2"/>
          <p:cNvGraphicFramePr>
            <a:graphicFrameLocks noChangeAspect="1"/>
          </p:cNvGraphicFramePr>
          <p:nvPr/>
        </p:nvGraphicFramePr>
        <p:xfrm>
          <a:off x="468313" y="404813"/>
          <a:ext cx="8170862" cy="6129337"/>
        </p:xfrm>
        <a:graphic>
          <a:graphicData uri="http://schemas.openxmlformats.org/presentationml/2006/ole">
            <p:oleObj spid="_x0000_s2050" name="Foto de Photo Editor" r:id="rId3" imgW="4076190" imgH="4304762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32775" cy="6381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mtClean="0"/>
              <a:t>Algunos aminoácidos cuando se degradan dan más de un producto: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mtClean="0">
                <a:solidFill>
                  <a:srgbClr val="0000FF"/>
                </a:solidFill>
              </a:rPr>
              <a:t>TREONINA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mtClean="0">
                <a:solidFill>
                  <a:srgbClr val="0000FF"/>
                </a:solidFill>
              </a:rPr>
              <a:t>TRIPTOFANO</a:t>
            </a:r>
            <a:r>
              <a:rPr lang="es-ES_tradnl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mtClean="0">
                <a:solidFill>
                  <a:srgbClr val="0000FF"/>
                </a:solidFill>
              </a:rPr>
              <a:t>FENILALANINA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mtClean="0">
                <a:solidFill>
                  <a:srgbClr val="0000FF"/>
                </a:solidFill>
              </a:rPr>
              <a:t>TIROSINA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mtClean="0">
                <a:solidFill>
                  <a:srgbClr val="0000FF"/>
                </a:solidFill>
              </a:rPr>
              <a:t>ISOLEUCINA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mtClean="0"/>
          </a:p>
        </p:txBody>
      </p:sp>
      <p:sp>
        <p:nvSpPr>
          <p:cNvPr id="6147" name="AutoShape 4"/>
          <p:cNvSpPr>
            <a:spLocks/>
          </p:cNvSpPr>
          <p:nvPr/>
        </p:nvSpPr>
        <p:spPr bwMode="auto">
          <a:xfrm>
            <a:off x="3924300" y="3933825"/>
            <a:ext cx="287338" cy="1439863"/>
          </a:xfrm>
          <a:prstGeom prst="rightBrace">
            <a:avLst>
              <a:gd name="adj1" fmla="val 4175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4356100" y="4076700"/>
            <a:ext cx="2952750" cy="831850"/>
          </a:xfrm>
          <a:prstGeom prst="rect">
            <a:avLst/>
          </a:prstGeom>
          <a:solidFill>
            <a:srgbClr val="FBD1E3"/>
          </a:solidFill>
          <a:ln w="9525">
            <a:solidFill>
              <a:srgbClr val="F8A6C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Acetoacetil-CoA y Fumarato </a:t>
            </a:r>
            <a:endParaRPr lang="es-ES" sz="2400" b="1"/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4284663" y="2708275"/>
            <a:ext cx="3311525" cy="831850"/>
          </a:xfrm>
          <a:prstGeom prst="rect">
            <a:avLst/>
          </a:prstGeom>
          <a:solidFill>
            <a:srgbClr val="FBD1E3"/>
          </a:solidFill>
          <a:ln w="9525">
            <a:solidFill>
              <a:srgbClr val="F8A6C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/>
              <a:t>Piruvato, Acetil-CoA, Acetoacetil-CoA</a:t>
            </a:r>
            <a:endParaRPr lang="es-ES" sz="2400" b="1"/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4067175" y="5949950"/>
            <a:ext cx="3887788" cy="466725"/>
          </a:xfrm>
          <a:prstGeom prst="rect">
            <a:avLst/>
          </a:prstGeom>
          <a:solidFill>
            <a:srgbClr val="FBD1E3"/>
          </a:solidFill>
          <a:ln w="9525">
            <a:solidFill>
              <a:srgbClr val="F8A6C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Acetil-CoA, Succinil-CoA</a:t>
            </a:r>
            <a:endParaRPr lang="es-ES"/>
          </a:p>
        </p:txBody>
      </p:sp>
      <p:sp>
        <p:nvSpPr>
          <p:cNvPr id="6151" name="Line 12"/>
          <p:cNvSpPr>
            <a:spLocks noChangeShapeType="1"/>
          </p:cNvSpPr>
          <p:nvPr/>
        </p:nvSpPr>
        <p:spPr bwMode="auto">
          <a:xfrm>
            <a:off x="3203575" y="6237288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4284663" y="1484313"/>
            <a:ext cx="3311525" cy="831850"/>
          </a:xfrm>
          <a:prstGeom prst="rect">
            <a:avLst/>
          </a:prstGeom>
          <a:solidFill>
            <a:srgbClr val="FBD1E3"/>
          </a:solidFill>
          <a:ln w="9525">
            <a:solidFill>
              <a:srgbClr val="F8A6C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Piruvato, Acetil-CoA, Succinil-CoA</a:t>
            </a:r>
            <a:endParaRPr lang="es-ES"/>
          </a:p>
        </p:txBody>
      </p:sp>
      <p:sp>
        <p:nvSpPr>
          <p:cNvPr id="6153" name="Line 15"/>
          <p:cNvSpPr>
            <a:spLocks noChangeShapeType="1"/>
          </p:cNvSpPr>
          <p:nvPr/>
        </p:nvSpPr>
        <p:spPr bwMode="auto">
          <a:xfrm>
            <a:off x="3132138" y="1916113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6154" name="Line 16"/>
          <p:cNvSpPr>
            <a:spLocks noChangeShapeType="1"/>
          </p:cNvSpPr>
          <p:nvPr/>
        </p:nvSpPr>
        <p:spPr bwMode="auto">
          <a:xfrm>
            <a:off x="3276600" y="3068638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32775" cy="1141413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AMINOACIDOS CETOGENICOS Y GLUCOGENICOS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938" y="1844675"/>
            <a:ext cx="8232775" cy="4524375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ES" sz="2400" b="1" smtClean="0"/>
              <a:t>Aminoácidos Glucogénicos</a:t>
            </a:r>
            <a:r>
              <a:rPr lang="es-ES" sz="2400" smtClean="0"/>
              <a:t>: Los esqueletos carbonados pueden utilizarse para la síntesis de glucosa (aa. no esenciales)</a:t>
            </a:r>
          </a:p>
          <a:p>
            <a:pPr eaLnBrk="1" hangingPunct="1"/>
            <a:endParaRPr lang="es-ES" sz="2400" smtClean="0"/>
          </a:p>
          <a:p>
            <a:pPr eaLnBrk="1" hangingPunct="1"/>
            <a:r>
              <a:rPr lang="es-ES" sz="2400" b="1" smtClean="0"/>
              <a:t>Aminoácidos Cetogénicos</a:t>
            </a:r>
            <a:r>
              <a:rPr lang="es-ES" sz="2400" smtClean="0"/>
              <a:t>: Los esqueletos carbonados pueden ser convertidos en cuerpos cetónicos </a:t>
            </a:r>
            <a:r>
              <a:rPr lang="es-ES" sz="2400" b="1" smtClean="0">
                <a:solidFill>
                  <a:schemeClr val="accent2"/>
                </a:solidFill>
              </a:rPr>
              <a:t>(Leucina y Lisina)</a:t>
            </a:r>
          </a:p>
          <a:p>
            <a:pPr eaLnBrk="1" hangingPunct="1">
              <a:buFontTx/>
              <a:buNone/>
            </a:pPr>
            <a:endParaRPr lang="es-ES" sz="2400" b="1" smtClean="0"/>
          </a:p>
          <a:p>
            <a:pPr eaLnBrk="1" hangingPunct="1"/>
            <a:r>
              <a:rPr lang="es-ES" sz="2400" b="1" smtClean="0"/>
              <a:t>Aminoácidos glucogénicos y cetogénicos: </a:t>
            </a:r>
            <a:r>
              <a:rPr lang="es-ES" sz="2400" b="1" smtClean="0">
                <a:solidFill>
                  <a:schemeClr val="accent2"/>
                </a:solidFill>
              </a:rPr>
              <a:t>Fenilalanina, Tirosina, Isoleucina y Triptofano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90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8909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366125" cy="1368425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2800" b="1" smtClean="0"/>
              <a:t>COFACTORES UTILIZADOS EN REACCIONES DE DEGRADACION DE ESQUELETOS CARBONADOS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57375"/>
            <a:ext cx="8232775" cy="4524375"/>
          </a:xfrm>
          <a:solidFill>
            <a:srgbClr val="CCECFF"/>
          </a:solidFill>
        </p:spPr>
        <p:txBody>
          <a:bodyPr/>
          <a:lstStyle/>
          <a:p>
            <a:pPr eaLnBrk="1" hangingPunct="1">
              <a:buFontTx/>
              <a:buNone/>
            </a:pPr>
            <a:endParaRPr lang="es-ES" sz="2400" b="1" smtClean="0"/>
          </a:p>
          <a:p>
            <a:pPr eaLnBrk="1" hangingPunct="1"/>
            <a:r>
              <a:rPr lang="es-ES" sz="2400" b="1" smtClean="0">
                <a:solidFill>
                  <a:srgbClr val="3333FF"/>
                </a:solidFill>
              </a:rPr>
              <a:t>TETRAHIDROFOLATO (FH</a:t>
            </a:r>
            <a:r>
              <a:rPr lang="es-ES" sz="2400" b="1" baseline="-25000" smtClean="0">
                <a:solidFill>
                  <a:srgbClr val="3333FF"/>
                </a:solidFill>
              </a:rPr>
              <a:t>4</a:t>
            </a:r>
            <a:r>
              <a:rPr lang="es-ES" sz="2400" b="1" smtClean="0">
                <a:solidFill>
                  <a:srgbClr val="3333FF"/>
                </a:solidFill>
              </a:rPr>
              <a:t>)</a:t>
            </a:r>
            <a:r>
              <a:rPr lang="es-ES" sz="2400" b="1" smtClean="0"/>
              <a:t>: Transferencia de unidades de un carbono (metilo, formilo, metileno, etc.)</a:t>
            </a:r>
          </a:p>
          <a:p>
            <a:pPr eaLnBrk="1" hangingPunct="1"/>
            <a:endParaRPr lang="es-ES" sz="2400" b="1" smtClean="0"/>
          </a:p>
          <a:p>
            <a:pPr eaLnBrk="1" hangingPunct="1"/>
            <a:r>
              <a:rPr lang="es-ES" sz="2400" b="1" smtClean="0">
                <a:solidFill>
                  <a:srgbClr val="3333FF"/>
                </a:solidFill>
              </a:rPr>
              <a:t>S-ADENOSILMETIONINA (SAM):</a:t>
            </a:r>
            <a:r>
              <a:rPr lang="es-ES" sz="2400" b="1" smtClean="0"/>
              <a:t> Transferencia de metilos. </a:t>
            </a:r>
          </a:p>
          <a:p>
            <a:pPr eaLnBrk="1" hangingPunct="1"/>
            <a:endParaRPr lang="es-ES" sz="2400" b="1" smtClean="0"/>
          </a:p>
          <a:p>
            <a:pPr eaLnBrk="1" hangingPunct="1"/>
            <a:r>
              <a:rPr lang="es-ES" sz="2400" b="1" smtClean="0">
                <a:solidFill>
                  <a:srgbClr val="3333FF"/>
                </a:solidFill>
              </a:rPr>
              <a:t>TETRAHIDROBIOPTERINA (BH</a:t>
            </a:r>
            <a:r>
              <a:rPr lang="es-ES" sz="2400" b="1" baseline="-25000" smtClean="0">
                <a:solidFill>
                  <a:srgbClr val="3333FF"/>
                </a:solidFill>
              </a:rPr>
              <a:t>4</a:t>
            </a:r>
            <a:r>
              <a:rPr lang="es-ES" sz="2400" b="1" smtClean="0">
                <a:solidFill>
                  <a:srgbClr val="3333FF"/>
                </a:solidFill>
              </a:rPr>
              <a:t>)</a:t>
            </a:r>
            <a:r>
              <a:rPr lang="es-ES" sz="2400" b="1" smtClean="0"/>
              <a:t>: Transportador de electrones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nimBg="1"/>
      <p:bldP spid="13824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5E6D76"/>
              </a:gs>
              <a:gs pos="50000">
                <a:srgbClr val="CCECFF"/>
              </a:gs>
              <a:gs pos="100000">
                <a:srgbClr val="5E6D76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es-ES_tradnl" sz="2800" b="1" smtClean="0"/>
              <a:t>UTILIZACION DE METILOS DE METIONINA EN REACCIONES DE SINTESIS</a:t>
            </a:r>
            <a:endParaRPr lang="es-ES" sz="2800" b="1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Creatina</a:t>
            </a:r>
          </a:p>
          <a:p>
            <a:pPr eaLnBrk="1" hangingPunct="1"/>
            <a:endParaRPr lang="es-ES_tradnl" smtClean="0"/>
          </a:p>
          <a:p>
            <a:pPr eaLnBrk="1" hangingPunct="1"/>
            <a:r>
              <a:rPr lang="es-ES_tradnl" smtClean="0"/>
              <a:t>Colina</a:t>
            </a:r>
          </a:p>
          <a:p>
            <a:pPr eaLnBrk="1" hangingPunct="1"/>
            <a:endParaRPr lang="es-ES_tradnl" smtClean="0"/>
          </a:p>
          <a:p>
            <a:pPr eaLnBrk="1" hangingPunct="1"/>
            <a:r>
              <a:rPr lang="es-ES_tradnl" smtClean="0"/>
              <a:t>Adrenalina</a:t>
            </a:r>
          </a:p>
          <a:p>
            <a:pPr eaLnBrk="1" hangingPunct="1"/>
            <a:endParaRPr lang="es-ES_tradnl" smtClean="0"/>
          </a:p>
          <a:p>
            <a:pPr eaLnBrk="1" hangingPunct="1"/>
            <a:r>
              <a:rPr lang="es-ES_tradnl" smtClean="0"/>
              <a:t>ARN metilado</a:t>
            </a:r>
          </a:p>
          <a:p>
            <a:pPr eaLnBrk="1" hangingPunct="1">
              <a:buFontTx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32775" cy="1141413"/>
          </a:xfrm>
          <a:solidFill>
            <a:srgbClr val="FBD1E3"/>
          </a:solidFill>
        </p:spPr>
        <p:txBody>
          <a:bodyPr/>
          <a:lstStyle/>
          <a:p>
            <a:pPr eaLnBrk="1" hangingPunct="1"/>
            <a:r>
              <a:rPr lang="es-ES_tradnl" sz="3200" b="1" smtClean="0"/>
              <a:t>FORMACION DE S-ADENOSIL METIONINA (SAM ó AdoMet)</a:t>
            </a:r>
            <a:endParaRPr lang="es-ES" sz="3200" b="1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ph idx="1"/>
          </p:nvPr>
        </p:nvGraphicFramePr>
        <p:xfrm>
          <a:off x="395288" y="1341438"/>
          <a:ext cx="5080000" cy="5229225"/>
        </p:xfrm>
        <a:graphic>
          <a:graphicData uri="http://schemas.openxmlformats.org/presentationml/2006/ole">
            <p:oleObj spid="_x0000_s1026" name="Image" r:id="rId3" imgW="5206349" imgH="5358730" progId="Photoshop.Image.9">
              <p:embed/>
            </p:oleObj>
          </a:graphicData>
        </a:graphic>
      </p:graphicFrame>
      <p:sp>
        <p:nvSpPr>
          <p:cNvPr id="1029" name="Text Box 8"/>
          <p:cNvSpPr txBox="1">
            <a:spLocks noChangeArrowheads="1"/>
          </p:cNvSpPr>
          <p:nvPr/>
        </p:nvSpPr>
        <p:spPr bwMode="auto">
          <a:xfrm>
            <a:off x="6227763" y="1557338"/>
            <a:ext cx="2449512" cy="4572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400" b="1"/>
              <a:t>METIONINA</a:t>
            </a:r>
            <a:endParaRPr lang="es-ES" sz="2400" b="1"/>
          </a:p>
        </p:txBody>
      </p:sp>
      <p:sp>
        <p:nvSpPr>
          <p:cNvPr id="1030" name="AutoShape 9"/>
          <p:cNvSpPr>
            <a:spLocks noChangeArrowheads="1"/>
          </p:cNvSpPr>
          <p:nvPr/>
        </p:nvSpPr>
        <p:spPr bwMode="auto">
          <a:xfrm>
            <a:off x="7019925" y="2276475"/>
            <a:ext cx="649288" cy="1728788"/>
          </a:xfrm>
          <a:prstGeom prst="downArrow">
            <a:avLst>
              <a:gd name="adj1" fmla="val 50000"/>
              <a:gd name="adj2" fmla="val 665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31" name="Oval 10"/>
          <p:cNvSpPr>
            <a:spLocks noChangeArrowheads="1"/>
          </p:cNvSpPr>
          <p:nvPr/>
        </p:nvSpPr>
        <p:spPr bwMode="auto">
          <a:xfrm>
            <a:off x="5940425" y="4149725"/>
            <a:ext cx="3097213" cy="2303463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2800" b="1"/>
              <a:t>PPAL DONANTE</a:t>
            </a:r>
          </a:p>
          <a:p>
            <a:pPr algn="ctr"/>
            <a:r>
              <a:rPr lang="es-ES_tradnl" sz="2800" b="1"/>
              <a:t> DE METILOS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2916238" y="2276475"/>
            <a:ext cx="71437" cy="24479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10243" name="AutoShape 3"/>
          <p:cNvSpPr>
            <a:spLocks noChangeAspect="1" noChangeArrowheads="1"/>
          </p:cNvSpPr>
          <p:nvPr/>
        </p:nvSpPr>
        <p:spPr bwMode="auto">
          <a:xfrm>
            <a:off x="1331913" y="1916113"/>
            <a:ext cx="54006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987675" y="1916113"/>
            <a:ext cx="2952750" cy="504825"/>
          </a:xfrm>
          <a:prstGeom prst="rect">
            <a:avLst/>
          </a:prstGeom>
          <a:solidFill>
            <a:srgbClr val="FFA89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8522" tIns="29261" rIns="58522" bIns="29261"/>
          <a:lstStyle/>
          <a:p>
            <a:pPr algn="ctr"/>
            <a:r>
              <a:rPr lang="es-MX" altLang="zh-CN" sz="3200" b="1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METIONINA</a:t>
            </a:r>
            <a:endParaRPr lang="es-MX" sz="3200" b="1">
              <a:ea typeface="SimSun" pitchFamily="2" charset="-122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484438" y="4868863"/>
            <a:ext cx="3559175" cy="865187"/>
          </a:xfrm>
          <a:prstGeom prst="rect">
            <a:avLst/>
          </a:prstGeom>
          <a:solidFill>
            <a:srgbClr val="FFA89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8522" tIns="29261" rIns="58522" bIns="29261"/>
          <a:lstStyle/>
          <a:p>
            <a:pPr algn="ctr"/>
            <a:r>
              <a:rPr lang="es-MX" altLang="zh-CN" sz="3200" b="1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HOMOCISTEÍNA</a:t>
            </a:r>
            <a:endParaRPr lang="es-MX" sz="3200" b="1">
              <a:ea typeface="SimSun" pitchFamily="2" charset="-122"/>
            </a:endParaRP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3492500" y="2349500"/>
            <a:ext cx="922338" cy="73818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s-PE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492500" y="2420938"/>
            <a:ext cx="10080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22" tIns="29261" rIns="58522" bIns="29261"/>
          <a:lstStyle/>
          <a:p>
            <a:r>
              <a:rPr lang="es-MX" altLang="zh-CN" sz="3200" b="1">
                <a:solidFill>
                  <a:srgbClr val="FF0000"/>
                </a:solidFill>
                <a:ea typeface="SimSun" pitchFamily="2" charset="-122"/>
              </a:rPr>
              <a:t>CH</a:t>
            </a:r>
            <a:r>
              <a:rPr lang="es-MX" altLang="zh-CN" sz="3200" b="1" baseline="-25000">
                <a:solidFill>
                  <a:srgbClr val="FF0000"/>
                </a:solidFill>
                <a:ea typeface="SimSun" pitchFamily="2" charset="-122"/>
              </a:rPr>
              <a:t>3</a:t>
            </a:r>
            <a:endParaRPr lang="es-MX" sz="3200" baseline="-25000">
              <a:solidFill>
                <a:srgbClr val="FF0000"/>
              </a:solidFill>
              <a:ea typeface="SimSun" pitchFamily="2" charset="-122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 rot="1593903">
            <a:off x="5364163" y="2565400"/>
            <a:ext cx="936625" cy="431800"/>
          </a:xfrm>
          <a:prstGeom prst="rightArrow">
            <a:avLst>
              <a:gd name="adj1" fmla="val 50000"/>
              <a:gd name="adj2" fmla="val 54228"/>
            </a:avLst>
          </a:prstGeom>
          <a:solidFill>
            <a:srgbClr val="C5C5C5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s-PE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300788" y="2708275"/>
            <a:ext cx="2843212" cy="2233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58522" tIns="29261" rIns="58522" bIns="29261"/>
          <a:lstStyle/>
          <a:p>
            <a:r>
              <a:rPr lang="es-MX" altLang="zh-CN" sz="2800">
                <a:solidFill>
                  <a:srgbClr val="000000"/>
                </a:solidFill>
                <a:ea typeface="SimSun" pitchFamily="2" charset="-122"/>
              </a:rPr>
              <a:t>SÍNTESIS DE COMPUESTOS DE IMPORTANCIA BIOLÓGICA</a:t>
            </a:r>
            <a:endParaRPr lang="es-MX" sz="2800">
              <a:ea typeface="SimSun" pitchFamily="2" charset="-122"/>
            </a:endParaRPr>
          </a:p>
        </p:txBody>
      </p:sp>
      <p:sp>
        <p:nvSpPr>
          <p:cNvPr id="210954" name="Rectangle 10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es-AR" sz="3200" smtClean="0"/>
              <a:t>Acción de B12 sobre transporte de grupos metilos</a:t>
            </a:r>
            <a:endParaRPr lang="es-MX" sz="3200" smtClean="0"/>
          </a:p>
        </p:txBody>
      </p:sp>
      <p:sp>
        <p:nvSpPr>
          <p:cNvPr id="210955" name="Line 11"/>
          <p:cNvSpPr>
            <a:spLocks noChangeShapeType="1"/>
          </p:cNvSpPr>
          <p:nvPr/>
        </p:nvSpPr>
        <p:spPr bwMode="auto">
          <a:xfrm>
            <a:off x="2916238" y="2233613"/>
            <a:ext cx="0" cy="1154112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s-PE"/>
          </a:p>
        </p:txBody>
      </p:sp>
      <p:cxnSp>
        <p:nvCxnSpPr>
          <p:cNvPr id="210956" name="AutoShape 12"/>
          <p:cNvCxnSpPr>
            <a:cxnSpLocks noChangeShapeType="1"/>
            <a:stCxn id="10245" idx="1"/>
            <a:endCxn id="10244" idx="1"/>
          </p:cNvCxnSpPr>
          <p:nvPr/>
        </p:nvCxnSpPr>
        <p:spPr bwMode="auto">
          <a:xfrm rot="10800000" flipH="1">
            <a:off x="2484438" y="2168525"/>
            <a:ext cx="503237" cy="3133725"/>
          </a:xfrm>
          <a:prstGeom prst="bentConnector3">
            <a:avLst>
              <a:gd name="adj1" fmla="val -45426"/>
            </a:avLst>
          </a:prstGeom>
          <a:noFill/>
          <a:ln w="19050">
            <a:solidFill>
              <a:srgbClr val="000000"/>
            </a:solidFill>
            <a:miter lim="800000"/>
            <a:headEnd/>
            <a:tailEnd type="stealth" w="lg" len="lg"/>
          </a:ln>
        </p:spPr>
      </p:cxnSp>
      <p:sp>
        <p:nvSpPr>
          <p:cNvPr id="210957" name="Line 13"/>
          <p:cNvSpPr>
            <a:spLocks noChangeShapeType="1"/>
          </p:cNvSpPr>
          <p:nvPr/>
        </p:nvSpPr>
        <p:spPr bwMode="auto">
          <a:xfrm>
            <a:off x="2916238" y="2636838"/>
            <a:ext cx="647700" cy="71437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PE"/>
          </a:p>
        </p:txBody>
      </p:sp>
      <p:sp>
        <p:nvSpPr>
          <p:cNvPr id="210958" name="Text Box 14"/>
          <p:cNvSpPr txBox="1">
            <a:spLocks noChangeArrowheads="1"/>
          </p:cNvSpPr>
          <p:nvPr/>
        </p:nvSpPr>
        <p:spPr bwMode="auto">
          <a:xfrm>
            <a:off x="250825" y="3213100"/>
            <a:ext cx="1865313" cy="579438"/>
          </a:xfrm>
          <a:prstGeom prst="rect">
            <a:avLst/>
          </a:prstGeom>
          <a:solidFill>
            <a:srgbClr val="EA7A2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/>
              <a:t>Metil-FH</a:t>
            </a:r>
            <a:r>
              <a:rPr lang="es-AR" sz="3200" baseline="-25000"/>
              <a:t>4</a:t>
            </a:r>
            <a:endParaRPr lang="es-MX" sz="3200" baseline="-25000"/>
          </a:p>
        </p:txBody>
      </p:sp>
      <p:sp>
        <p:nvSpPr>
          <p:cNvPr id="210959" name="Text Box 15"/>
          <p:cNvSpPr txBox="1">
            <a:spLocks noChangeArrowheads="1"/>
          </p:cNvSpPr>
          <p:nvPr/>
        </p:nvSpPr>
        <p:spPr bwMode="auto">
          <a:xfrm>
            <a:off x="900113" y="2205038"/>
            <a:ext cx="1081087" cy="579437"/>
          </a:xfrm>
          <a:prstGeom prst="rect">
            <a:avLst/>
          </a:prstGeom>
          <a:solidFill>
            <a:srgbClr val="EA7A2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3200"/>
              <a:t>FH</a:t>
            </a:r>
            <a:r>
              <a:rPr lang="es-AR" sz="3200" baseline="-25000"/>
              <a:t>4</a:t>
            </a:r>
            <a:endParaRPr lang="es-MX" sz="3200" baseline="-25000"/>
          </a:p>
        </p:txBody>
      </p:sp>
      <p:sp>
        <p:nvSpPr>
          <p:cNvPr id="210960" name="AutoShape 16"/>
          <p:cNvSpPr>
            <a:spLocks noChangeArrowheads="1"/>
          </p:cNvSpPr>
          <p:nvPr/>
        </p:nvSpPr>
        <p:spPr bwMode="auto">
          <a:xfrm rot="-5400000">
            <a:off x="1727200" y="2744788"/>
            <a:ext cx="792163" cy="287337"/>
          </a:xfrm>
          <a:prstGeom prst="curvedUpArrow">
            <a:avLst>
              <a:gd name="adj1" fmla="val 55138"/>
              <a:gd name="adj2" fmla="val 11027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  <p:sp>
        <p:nvSpPr>
          <p:cNvPr id="10257" name="Oval 17"/>
          <p:cNvSpPr>
            <a:spLocks noChangeArrowheads="1"/>
          </p:cNvSpPr>
          <p:nvPr/>
        </p:nvSpPr>
        <p:spPr bwMode="auto">
          <a:xfrm>
            <a:off x="2195513" y="2420938"/>
            <a:ext cx="1081087" cy="936625"/>
          </a:xfrm>
          <a:prstGeom prst="ellipse">
            <a:avLst/>
          </a:prstGeom>
          <a:solidFill>
            <a:srgbClr val="F3E805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s-PE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339975" y="2636838"/>
            <a:ext cx="808038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522" tIns="29261" rIns="58522" bIns="29261"/>
          <a:lstStyle/>
          <a:p>
            <a:r>
              <a:rPr lang="es-MX" altLang="zh-CN" sz="3200" b="1">
                <a:solidFill>
                  <a:srgbClr val="000000"/>
                </a:solidFill>
                <a:ea typeface="SimSun" pitchFamily="2" charset="-122"/>
              </a:rPr>
              <a:t>B</a:t>
            </a:r>
            <a:r>
              <a:rPr lang="es-MX" altLang="zh-CN" sz="3200" b="1" baseline="-25000">
                <a:solidFill>
                  <a:srgbClr val="000000"/>
                </a:solidFill>
                <a:ea typeface="SimSun" pitchFamily="2" charset="-122"/>
              </a:rPr>
              <a:t>12</a:t>
            </a:r>
            <a:endParaRPr lang="es-MX" sz="3200">
              <a:ea typeface="SimSun" pitchFamily="2" charset="-122"/>
            </a:endParaRPr>
          </a:p>
        </p:txBody>
      </p:sp>
      <p:sp>
        <p:nvSpPr>
          <p:cNvPr id="10259" name="AutoShape 19"/>
          <p:cNvSpPr>
            <a:spLocks noChangeArrowheads="1"/>
          </p:cNvSpPr>
          <p:nvPr/>
        </p:nvSpPr>
        <p:spPr bwMode="auto">
          <a:xfrm rot="1857220">
            <a:off x="4427538" y="3141663"/>
            <a:ext cx="1728787" cy="503237"/>
          </a:xfrm>
          <a:prstGeom prst="rightArrow">
            <a:avLst>
              <a:gd name="adj1" fmla="val 50000"/>
              <a:gd name="adj2" fmla="val 85883"/>
            </a:avLst>
          </a:prstGeom>
          <a:solidFill>
            <a:srgbClr val="C5C5C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5" grpId="0" animBg="1"/>
      <p:bldP spid="210957" grpId="0" animBg="1"/>
      <p:bldP spid="210958" grpId="0" animBg="1"/>
      <p:bldP spid="210959" grpId="0" animBg="1"/>
      <p:bldP spid="2109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3635375" y="5084763"/>
            <a:ext cx="2232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Serina deshidratasa</a:t>
            </a:r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32775" cy="1141413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s-ES" sz="3200" smtClean="0"/>
              <a:t>AMINOACIDOS QUE FORMAN PIRUVATO</a:t>
            </a:r>
          </a:p>
        </p:txBody>
      </p:sp>
      <p:sp>
        <p:nvSpPr>
          <p:cNvPr id="152580" name="Text Box 4" descr="20%"/>
          <p:cNvSpPr txBox="1">
            <a:spLocks noChangeArrowheads="1"/>
          </p:cNvSpPr>
          <p:nvPr/>
        </p:nvSpPr>
        <p:spPr bwMode="auto">
          <a:xfrm>
            <a:off x="2843213" y="1341438"/>
            <a:ext cx="2232025" cy="466725"/>
          </a:xfrm>
          <a:prstGeom prst="rect">
            <a:avLst/>
          </a:prstGeom>
          <a:pattFill prst="pct20">
            <a:fgClr>
              <a:srgbClr val="6699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TREONINA</a:t>
            </a:r>
          </a:p>
        </p:txBody>
      </p:sp>
      <p:sp>
        <p:nvSpPr>
          <p:cNvPr id="152581" name="Text Box 5" descr="20%"/>
          <p:cNvSpPr txBox="1">
            <a:spLocks noChangeArrowheads="1"/>
          </p:cNvSpPr>
          <p:nvPr/>
        </p:nvSpPr>
        <p:spPr bwMode="auto">
          <a:xfrm>
            <a:off x="5867400" y="2349500"/>
            <a:ext cx="2376488" cy="466725"/>
          </a:xfrm>
          <a:prstGeom prst="rect">
            <a:avLst/>
          </a:prstGeom>
          <a:pattFill prst="pct20">
            <a:fgClr>
              <a:srgbClr val="6699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TRIPTOFANO</a:t>
            </a:r>
          </a:p>
        </p:txBody>
      </p:sp>
      <p:sp>
        <p:nvSpPr>
          <p:cNvPr id="152582" name="Text Box 6" descr="20%"/>
          <p:cNvSpPr txBox="1">
            <a:spLocks noChangeArrowheads="1"/>
          </p:cNvSpPr>
          <p:nvPr/>
        </p:nvSpPr>
        <p:spPr bwMode="auto">
          <a:xfrm>
            <a:off x="5867400" y="4581525"/>
            <a:ext cx="1800225" cy="466725"/>
          </a:xfrm>
          <a:prstGeom prst="rect">
            <a:avLst/>
          </a:prstGeom>
          <a:pattFill prst="pct20">
            <a:fgClr>
              <a:srgbClr val="6699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ALANINA</a:t>
            </a:r>
          </a:p>
        </p:txBody>
      </p:sp>
      <p:sp>
        <p:nvSpPr>
          <p:cNvPr id="152583" name="Text Box 7" descr="20%"/>
          <p:cNvSpPr txBox="1">
            <a:spLocks noChangeArrowheads="1"/>
          </p:cNvSpPr>
          <p:nvPr/>
        </p:nvSpPr>
        <p:spPr bwMode="auto">
          <a:xfrm>
            <a:off x="3132138" y="2781300"/>
            <a:ext cx="1511300" cy="466725"/>
          </a:xfrm>
          <a:prstGeom prst="rect">
            <a:avLst/>
          </a:prstGeom>
          <a:pattFill prst="pct20">
            <a:fgClr>
              <a:srgbClr val="6699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GLICINA</a:t>
            </a:r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0" y="2781300"/>
            <a:ext cx="2627313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FF3300"/>
                </a:solidFill>
              </a:rPr>
              <a:t>ACETALDEHIDO</a:t>
            </a:r>
          </a:p>
        </p:txBody>
      </p:sp>
      <p:sp>
        <p:nvSpPr>
          <p:cNvPr id="152585" name="Text Box 9" descr="20%"/>
          <p:cNvSpPr txBox="1">
            <a:spLocks noChangeArrowheads="1"/>
          </p:cNvSpPr>
          <p:nvPr/>
        </p:nvSpPr>
        <p:spPr bwMode="auto">
          <a:xfrm>
            <a:off x="3203575" y="4581525"/>
            <a:ext cx="1511300" cy="466725"/>
          </a:xfrm>
          <a:prstGeom prst="rect">
            <a:avLst/>
          </a:prstGeom>
          <a:pattFill prst="pct20">
            <a:fgClr>
              <a:srgbClr val="6699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SERINA</a:t>
            </a:r>
          </a:p>
        </p:txBody>
      </p:sp>
      <p:sp>
        <p:nvSpPr>
          <p:cNvPr id="152586" name="Text Box 10" descr="20%"/>
          <p:cNvSpPr txBox="1">
            <a:spLocks noChangeArrowheads="1"/>
          </p:cNvSpPr>
          <p:nvPr/>
        </p:nvSpPr>
        <p:spPr bwMode="auto">
          <a:xfrm>
            <a:off x="36513" y="5300663"/>
            <a:ext cx="1871662" cy="466725"/>
          </a:xfrm>
          <a:prstGeom prst="rect">
            <a:avLst/>
          </a:prstGeom>
          <a:pattFill prst="pct20">
            <a:fgClr>
              <a:srgbClr val="6699FF"/>
            </a:fgClr>
            <a:bgClr>
              <a:srgbClr val="FFFFFF"/>
            </a:bgClr>
          </a:patt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CISTEINA</a:t>
            </a:r>
          </a:p>
        </p:txBody>
      </p:sp>
      <p:sp>
        <p:nvSpPr>
          <p:cNvPr id="152587" name="Text Box 11"/>
          <p:cNvSpPr txBox="1">
            <a:spLocks noChangeArrowheads="1"/>
          </p:cNvSpPr>
          <p:nvPr/>
        </p:nvSpPr>
        <p:spPr bwMode="auto">
          <a:xfrm>
            <a:off x="2843213" y="6165850"/>
            <a:ext cx="208915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FF3300"/>
                </a:solidFill>
              </a:rPr>
              <a:t>PIRUVATO</a:t>
            </a:r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6156325" y="6202363"/>
            <a:ext cx="2663825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FF3399"/>
                </a:solidFill>
              </a:rPr>
              <a:t>ACETIL-CoA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3779838" y="1916113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 rot="3928336">
            <a:off x="2687638" y="1819275"/>
            <a:ext cx="498475" cy="8413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1" name="Line 15"/>
          <p:cNvSpPr>
            <a:spLocks noChangeShapeType="1"/>
          </p:cNvSpPr>
          <p:nvPr/>
        </p:nvSpPr>
        <p:spPr bwMode="auto">
          <a:xfrm flipH="1">
            <a:off x="3708400" y="3429000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2" name="Line 16"/>
          <p:cNvSpPr>
            <a:spLocks noChangeShapeType="1"/>
          </p:cNvSpPr>
          <p:nvPr/>
        </p:nvSpPr>
        <p:spPr bwMode="auto">
          <a:xfrm flipH="1">
            <a:off x="3563938" y="5084763"/>
            <a:ext cx="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3" name="Line 17"/>
          <p:cNvSpPr>
            <a:spLocks noChangeShapeType="1"/>
          </p:cNvSpPr>
          <p:nvPr/>
        </p:nvSpPr>
        <p:spPr bwMode="auto">
          <a:xfrm rot="-2840019">
            <a:off x="2231231" y="5482432"/>
            <a:ext cx="1444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4" name="Line 18"/>
          <p:cNvSpPr>
            <a:spLocks noChangeShapeType="1"/>
          </p:cNvSpPr>
          <p:nvPr/>
        </p:nvSpPr>
        <p:spPr bwMode="auto">
          <a:xfrm>
            <a:off x="6732588" y="2997200"/>
            <a:ext cx="0" cy="719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5" name="Line 19"/>
          <p:cNvSpPr>
            <a:spLocks noChangeShapeType="1"/>
          </p:cNvSpPr>
          <p:nvPr/>
        </p:nvSpPr>
        <p:spPr bwMode="auto">
          <a:xfrm flipH="1">
            <a:off x="4932363" y="5084763"/>
            <a:ext cx="1655762" cy="13668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6" name="Line 20"/>
          <p:cNvSpPr>
            <a:spLocks noChangeShapeType="1"/>
          </p:cNvSpPr>
          <p:nvPr/>
        </p:nvSpPr>
        <p:spPr bwMode="auto">
          <a:xfrm>
            <a:off x="6804025" y="3860800"/>
            <a:ext cx="0" cy="719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7" name="Line 21"/>
          <p:cNvSpPr>
            <a:spLocks noChangeShapeType="1"/>
          </p:cNvSpPr>
          <p:nvPr/>
        </p:nvSpPr>
        <p:spPr bwMode="auto">
          <a:xfrm rot="-2840019">
            <a:off x="5152232" y="6179344"/>
            <a:ext cx="69215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598" name="Text Box 22"/>
          <p:cNvSpPr txBox="1">
            <a:spLocks noChangeArrowheads="1"/>
          </p:cNvSpPr>
          <p:nvPr/>
        </p:nvSpPr>
        <p:spPr bwMode="auto">
          <a:xfrm>
            <a:off x="3995738" y="1916113"/>
            <a:ext cx="1512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Treonina aldolasa</a:t>
            </a:r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3995738" y="3357563"/>
            <a:ext cx="25923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Serina OH-metil transferasa</a:t>
            </a:r>
          </a:p>
        </p:txBody>
      </p:sp>
      <p:sp>
        <p:nvSpPr>
          <p:cNvPr id="152601" name="Text Box 25"/>
          <p:cNvSpPr txBox="1">
            <a:spLocks noChangeArrowheads="1"/>
          </p:cNvSpPr>
          <p:nvPr/>
        </p:nvSpPr>
        <p:spPr bwMode="auto">
          <a:xfrm>
            <a:off x="6084888" y="5300663"/>
            <a:ext cx="1079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ALT ó        GPT</a:t>
            </a:r>
          </a:p>
        </p:txBody>
      </p:sp>
      <p:sp>
        <p:nvSpPr>
          <p:cNvPr id="152602" name="Text Box 26"/>
          <p:cNvSpPr txBox="1">
            <a:spLocks noChangeArrowheads="1"/>
          </p:cNvSpPr>
          <p:nvPr/>
        </p:nvSpPr>
        <p:spPr bwMode="auto">
          <a:xfrm>
            <a:off x="5148263" y="6092825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PDH</a:t>
            </a:r>
          </a:p>
        </p:txBody>
      </p:sp>
      <p:sp>
        <p:nvSpPr>
          <p:cNvPr id="152603" name="Text Box 27"/>
          <p:cNvSpPr txBox="1">
            <a:spLocks noChangeArrowheads="1"/>
          </p:cNvSpPr>
          <p:nvPr/>
        </p:nvSpPr>
        <p:spPr bwMode="auto">
          <a:xfrm>
            <a:off x="468313" y="3500438"/>
            <a:ext cx="23050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N</a:t>
            </a:r>
            <a:r>
              <a:rPr lang="es-ES" sz="2400" b="1" baseline="30000"/>
              <a:t>5</a:t>
            </a:r>
            <a:r>
              <a:rPr lang="es-ES" sz="2400" b="1"/>
              <a:t>N</a:t>
            </a:r>
            <a:r>
              <a:rPr lang="es-ES" sz="2400" b="1" baseline="30000"/>
              <a:t>10</a:t>
            </a:r>
            <a:r>
              <a:rPr lang="es-ES" sz="2400" b="1"/>
              <a:t>-Met FH</a:t>
            </a:r>
            <a:r>
              <a:rPr lang="es-ES" sz="2400" b="1" baseline="-25000"/>
              <a:t>4</a:t>
            </a:r>
          </a:p>
        </p:txBody>
      </p:sp>
      <p:sp>
        <p:nvSpPr>
          <p:cNvPr id="152604" name="Text Box 28"/>
          <p:cNvSpPr txBox="1">
            <a:spLocks noChangeArrowheads="1"/>
          </p:cNvSpPr>
          <p:nvPr/>
        </p:nvSpPr>
        <p:spPr bwMode="auto">
          <a:xfrm>
            <a:off x="2195513" y="4221163"/>
            <a:ext cx="7207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FH</a:t>
            </a:r>
            <a:r>
              <a:rPr lang="es-ES" sz="2400" b="1" baseline="-25000"/>
              <a:t>4</a:t>
            </a:r>
          </a:p>
        </p:txBody>
      </p:sp>
      <p:sp>
        <p:nvSpPr>
          <p:cNvPr id="152605" name="Line 29"/>
          <p:cNvSpPr>
            <a:spLocks noChangeShapeType="1"/>
          </p:cNvSpPr>
          <p:nvPr/>
        </p:nvSpPr>
        <p:spPr bwMode="auto">
          <a:xfrm>
            <a:off x="3924300" y="3429000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lg" len="med"/>
            <a:tailEnd type="non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606" name="AutoShape 30"/>
          <p:cNvSpPr>
            <a:spLocks noChangeArrowheads="1"/>
          </p:cNvSpPr>
          <p:nvPr/>
        </p:nvSpPr>
        <p:spPr bwMode="auto">
          <a:xfrm>
            <a:off x="3132138" y="3716338"/>
            <a:ext cx="503237" cy="792162"/>
          </a:xfrm>
          <a:prstGeom prst="curvedLeftArrow">
            <a:avLst>
              <a:gd name="adj1" fmla="val 31483"/>
              <a:gd name="adj2" fmla="val 62965"/>
              <a:gd name="adj3" fmla="val 33333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2400" i="1">
              <a:solidFill>
                <a:schemeClr val="accent2"/>
              </a:solidFill>
            </a:endParaRPr>
          </a:p>
        </p:txBody>
      </p:sp>
      <p:sp>
        <p:nvSpPr>
          <p:cNvPr id="152608" name="Text Box 32"/>
          <p:cNvSpPr txBox="1">
            <a:spLocks noChangeArrowheads="1"/>
          </p:cNvSpPr>
          <p:nvPr/>
        </p:nvSpPr>
        <p:spPr bwMode="auto">
          <a:xfrm>
            <a:off x="2700338" y="5300663"/>
            <a:ext cx="719137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PPL</a:t>
            </a:r>
          </a:p>
        </p:txBody>
      </p:sp>
      <p:sp>
        <p:nvSpPr>
          <p:cNvPr id="152609" name="Text Box 33"/>
          <p:cNvSpPr txBox="1">
            <a:spLocks noChangeArrowheads="1"/>
          </p:cNvSpPr>
          <p:nvPr/>
        </p:nvSpPr>
        <p:spPr bwMode="auto">
          <a:xfrm>
            <a:off x="5651500" y="515778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/>
              <a:t>PPL</a:t>
            </a:r>
          </a:p>
        </p:txBody>
      </p:sp>
      <p:sp>
        <p:nvSpPr>
          <p:cNvPr id="152610" name="Text Box 34"/>
          <p:cNvSpPr txBox="1">
            <a:spLocks noChangeArrowheads="1"/>
          </p:cNvSpPr>
          <p:nvPr/>
        </p:nvSpPr>
        <p:spPr bwMode="auto">
          <a:xfrm>
            <a:off x="7164388" y="3284538"/>
            <a:ext cx="1944687" cy="1014412"/>
          </a:xfrm>
          <a:prstGeom prst="rect">
            <a:avLst/>
          </a:prstGeom>
          <a:solidFill>
            <a:srgbClr val="EAEAEA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FF3300"/>
                </a:solidFill>
              </a:rPr>
              <a:t>ACETO</a:t>
            </a:r>
          </a:p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FF3300"/>
                </a:solidFill>
              </a:rPr>
              <a:t>ACETILCoA</a:t>
            </a:r>
          </a:p>
        </p:txBody>
      </p:sp>
      <p:sp>
        <p:nvSpPr>
          <p:cNvPr id="152611" name="Line 35"/>
          <p:cNvSpPr>
            <a:spLocks noChangeShapeType="1"/>
          </p:cNvSpPr>
          <p:nvPr/>
        </p:nvSpPr>
        <p:spPr bwMode="auto">
          <a:xfrm>
            <a:off x="6804025" y="3357563"/>
            <a:ext cx="360363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612" name="Line 36"/>
          <p:cNvSpPr>
            <a:spLocks noChangeShapeType="1"/>
          </p:cNvSpPr>
          <p:nvPr/>
        </p:nvSpPr>
        <p:spPr bwMode="auto">
          <a:xfrm>
            <a:off x="8172450" y="4365625"/>
            <a:ext cx="0" cy="17287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s-PE"/>
          </a:p>
        </p:txBody>
      </p:sp>
      <p:sp>
        <p:nvSpPr>
          <p:cNvPr id="152613" name="Text Box 37"/>
          <p:cNvSpPr txBox="1">
            <a:spLocks noChangeArrowheads="1"/>
          </p:cNvSpPr>
          <p:nvPr/>
        </p:nvSpPr>
        <p:spPr bwMode="auto">
          <a:xfrm>
            <a:off x="1258888" y="5876925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2 pasos</a:t>
            </a:r>
          </a:p>
        </p:txBody>
      </p:sp>
      <p:sp>
        <p:nvSpPr>
          <p:cNvPr id="152607" name="Text Box 31"/>
          <p:cNvSpPr txBox="1">
            <a:spLocks noChangeArrowheads="1"/>
          </p:cNvSpPr>
          <p:nvPr/>
        </p:nvSpPr>
        <p:spPr bwMode="auto">
          <a:xfrm>
            <a:off x="3851275" y="4149725"/>
            <a:ext cx="865188" cy="406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2000" b="1"/>
              <a:t>PPL</a:t>
            </a:r>
          </a:p>
        </p:txBody>
      </p:sp>
      <p:sp>
        <p:nvSpPr>
          <p:cNvPr id="152614" name="Text Box 38"/>
          <p:cNvSpPr txBox="1">
            <a:spLocks noChangeArrowheads="1"/>
          </p:cNvSpPr>
          <p:nvPr/>
        </p:nvSpPr>
        <p:spPr bwMode="auto">
          <a:xfrm>
            <a:off x="250825" y="6092825"/>
            <a:ext cx="25923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accent2"/>
                </a:solidFill>
              </a:rPr>
              <a:t>Oxidación y transaminación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2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2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5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2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52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2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2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52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52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5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5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52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52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52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52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52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152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15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1" dur="500"/>
                                        <p:tgtEl>
                                          <p:spTgt spid="152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15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152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52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152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152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15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152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152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00" grpId="0"/>
      <p:bldP spid="152578" grpId="0" animBg="1"/>
      <p:bldP spid="152580" grpId="0" animBg="1"/>
      <p:bldP spid="152581" grpId="0" animBg="1"/>
      <p:bldP spid="152582" grpId="0" animBg="1"/>
      <p:bldP spid="152583" grpId="0" animBg="1"/>
      <p:bldP spid="152584" grpId="0" animBg="1"/>
      <p:bldP spid="152585" grpId="0" animBg="1"/>
      <p:bldP spid="152586" grpId="0" animBg="1"/>
      <p:bldP spid="152587" grpId="0" animBg="1"/>
      <p:bldP spid="152588" grpId="0" animBg="1"/>
      <p:bldP spid="152589" grpId="0" animBg="1"/>
      <p:bldP spid="152590" grpId="0" animBg="1"/>
      <p:bldP spid="152591" grpId="0" animBg="1"/>
      <p:bldP spid="152592" grpId="0" animBg="1"/>
      <p:bldP spid="152593" grpId="0" animBg="1"/>
      <p:bldP spid="152594" grpId="0" animBg="1"/>
      <p:bldP spid="152595" grpId="0" animBg="1"/>
      <p:bldP spid="152596" grpId="0" animBg="1"/>
      <p:bldP spid="152597" grpId="0" animBg="1"/>
      <p:bldP spid="152598" grpId="0"/>
      <p:bldP spid="152599" grpId="0"/>
      <p:bldP spid="152601" grpId="0"/>
      <p:bldP spid="152602" grpId="0"/>
      <p:bldP spid="152603" grpId="0" animBg="1"/>
      <p:bldP spid="152604" grpId="0" animBg="1"/>
      <p:bldP spid="152605" grpId="0" animBg="1"/>
      <p:bldP spid="152606" grpId="0" animBg="1"/>
      <p:bldP spid="152608" grpId="0" animBg="1"/>
      <p:bldP spid="152609" grpId="0"/>
      <p:bldP spid="152610" grpId="0" animBg="1"/>
      <p:bldP spid="152611" grpId="0" animBg="1"/>
      <p:bldP spid="152612" grpId="0" animBg="1"/>
      <p:bldP spid="152613" grpId="0"/>
      <p:bldP spid="152607" grpId="0" animBg="1"/>
      <p:bldP spid="152614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4202</TotalTime>
  <Words>974</Words>
  <Application>Microsoft PowerPoint</Application>
  <PresentationFormat>Presentación en pantalla (4:3)</PresentationFormat>
  <Paragraphs>288</Paragraphs>
  <Slides>27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6" baseType="lpstr">
      <vt:lpstr>Arial</vt:lpstr>
      <vt:lpstr>Symbol</vt:lpstr>
      <vt:lpstr>Times New Roman</vt:lpstr>
      <vt:lpstr>SimSun</vt:lpstr>
      <vt:lpstr>Wingdings</vt:lpstr>
      <vt:lpstr>Calibri</vt:lpstr>
      <vt:lpstr>Diseño predeterminado</vt:lpstr>
      <vt:lpstr>Adobe Photoshop Image</vt:lpstr>
      <vt:lpstr>Foto de Microsoft Photo Editor 3.0</vt:lpstr>
      <vt:lpstr>DESTINO DE LOS ESQUELETOS CARBONADOS</vt:lpstr>
      <vt:lpstr>RUTAS DE DEGRADACION DE LOS CARBONOS PROVENIENTES DE AMINOÁCIDOS</vt:lpstr>
      <vt:lpstr>Diapositiva 3</vt:lpstr>
      <vt:lpstr>AMINOACIDOS CETOGENICOS Y GLUCOGENICOS</vt:lpstr>
      <vt:lpstr>COFACTORES UTILIZADOS EN REACCIONES DE DEGRADACION DE ESQUELETOS CARBONADOS</vt:lpstr>
      <vt:lpstr>UTILIZACION DE METILOS DE METIONINA EN REACCIONES DE SINTESIS</vt:lpstr>
      <vt:lpstr>FORMACION DE S-ADENOSIL METIONINA (SAM ó AdoMet)</vt:lpstr>
      <vt:lpstr>Acción de B12 sobre transporte de grupos metilos</vt:lpstr>
      <vt:lpstr>AMINOACIDOS QUE FORMAN PIRUVATO</vt:lpstr>
      <vt:lpstr>AMINOACIDO QUE RINDEN OXALACETATO</vt:lpstr>
      <vt:lpstr>Metabolismo de la Fenilalanina y Tirosina</vt:lpstr>
      <vt:lpstr>Reacción de la Fenilalanina Hidroxilasa</vt:lpstr>
      <vt:lpstr>REACCION DE TRANSAMINACION DE FENILALANINA</vt:lpstr>
      <vt:lpstr>Diapositiva 14</vt:lpstr>
      <vt:lpstr>Diapositiva 15</vt:lpstr>
      <vt:lpstr>DEGRADACION DE TIROSINA</vt:lpstr>
      <vt:lpstr>Diapositiva 17</vt:lpstr>
      <vt:lpstr>Diapositiva 18</vt:lpstr>
      <vt:lpstr>Aminoacidos de cadena ramificada</vt:lpstr>
      <vt:lpstr>FUNCIONES PRECURSORAS DE LOS AMINOACIDOS</vt:lpstr>
      <vt:lpstr>Diapositiva 21</vt:lpstr>
      <vt:lpstr>REACCIONES DE DESCARBOXILACION</vt:lpstr>
      <vt:lpstr>Diapositiva 23</vt:lpstr>
      <vt:lpstr>BIOSINTESIS DE AMINOACIDOS</vt:lpstr>
      <vt:lpstr>Diapositiva 25</vt:lpstr>
      <vt:lpstr>BIOSINTESIS DE ASPARTATO, GLUTAMATO Y ALANINA</vt:lpstr>
      <vt:lpstr>Diapositiva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Irma</dc:creator>
  <cp:lastModifiedBy>Usuario</cp:lastModifiedBy>
  <cp:revision>213</cp:revision>
  <dcterms:created xsi:type="dcterms:W3CDTF">2006-04-20T20:10:08Z</dcterms:created>
  <dcterms:modified xsi:type="dcterms:W3CDTF">2012-10-11T17:15:03Z</dcterms:modified>
</cp:coreProperties>
</file>